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4"/>
  </p:notesMasterIdLst>
  <p:sldIdLst>
    <p:sldId id="256" r:id="rId2"/>
    <p:sldId id="553" r:id="rId3"/>
    <p:sldId id="530" r:id="rId4"/>
    <p:sldId id="466" r:id="rId5"/>
    <p:sldId id="467" r:id="rId6"/>
    <p:sldId id="468" r:id="rId7"/>
    <p:sldId id="469" r:id="rId8"/>
    <p:sldId id="473" r:id="rId9"/>
    <p:sldId id="474" r:id="rId10"/>
    <p:sldId id="475" r:id="rId11"/>
    <p:sldId id="476" r:id="rId12"/>
    <p:sldId id="477" r:id="rId13"/>
    <p:sldId id="478" r:id="rId14"/>
    <p:sldId id="479" r:id="rId15"/>
    <p:sldId id="480" r:id="rId16"/>
    <p:sldId id="481" r:id="rId17"/>
    <p:sldId id="482" r:id="rId18"/>
    <p:sldId id="483" r:id="rId19"/>
    <p:sldId id="484" r:id="rId20"/>
    <p:sldId id="532" r:id="rId21"/>
    <p:sldId id="533" r:id="rId22"/>
    <p:sldId id="550" r:id="rId23"/>
    <p:sldId id="551" r:id="rId24"/>
    <p:sldId id="487" r:id="rId25"/>
    <p:sldId id="534" r:id="rId26"/>
    <p:sldId id="490" r:id="rId27"/>
    <p:sldId id="491" r:id="rId28"/>
    <p:sldId id="554" r:id="rId29"/>
    <p:sldId id="502" r:id="rId30"/>
    <p:sldId id="503" r:id="rId31"/>
    <p:sldId id="504" r:id="rId32"/>
    <p:sldId id="505" r:id="rId33"/>
    <p:sldId id="506" r:id="rId34"/>
    <p:sldId id="507" r:id="rId35"/>
    <p:sldId id="543" r:id="rId36"/>
    <p:sldId id="509" r:id="rId37"/>
    <p:sldId id="510" r:id="rId38"/>
    <p:sldId id="511" r:id="rId39"/>
    <p:sldId id="544" r:id="rId40"/>
    <p:sldId id="552" r:id="rId41"/>
    <p:sldId id="555" r:id="rId42"/>
    <p:sldId id="556" r:id="rId43"/>
    <p:sldId id="557" r:id="rId44"/>
    <p:sldId id="558" r:id="rId45"/>
    <p:sldId id="559" r:id="rId46"/>
    <p:sldId id="560" r:id="rId47"/>
    <p:sldId id="561" r:id="rId48"/>
    <p:sldId id="562" r:id="rId49"/>
    <p:sldId id="548" r:id="rId50"/>
    <p:sldId id="563" r:id="rId51"/>
    <p:sldId id="527" r:id="rId52"/>
    <p:sldId id="460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2"/>
    <p:restoredTop sz="88200"/>
  </p:normalViewPr>
  <p:slideViewPr>
    <p:cSldViewPr snapToObjects="1">
      <p:cViewPr varScale="1">
        <p:scale>
          <a:sx n="115" d="100"/>
          <a:sy n="115" d="100"/>
        </p:scale>
        <p:origin x="118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118" d="100"/>
          <a:sy n="118" d="100"/>
        </p:scale>
        <p:origin x="23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hdphoto1.wdp>
</file>

<file path=ppt/media/hdphoto2.wdp>
</file>

<file path=ppt/media/hdphoto3.wdp>
</file>

<file path=ppt/media/image1.tiff>
</file>

<file path=ppt/media/image10.png>
</file>

<file path=ppt/media/image3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21ED3-A5B8-0F43-BEC8-3BB1C1D7A737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41FF0E-6A16-9846-9D25-5326C9261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95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Slides</a:t>
            </a:r>
            <a:r>
              <a:rPr lang="en-US" baseline="0" dirty="0"/>
              <a:t> a</a:t>
            </a:r>
            <a:r>
              <a:rPr lang="en-US" dirty="0"/>
              <a:t>dapted from similar courses at Princeton,</a:t>
            </a:r>
            <a:r>
              <a:rPr lang="en-US" baseline="0" dirty="0"/>
              <a:t> Stanford, UC Berkeley, University of Michigan,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1FF0E-6A16-9846-9D25-5326C92617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7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178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28345" indent="-37471185" defTabSz="957178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159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319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477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637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B8E2CB00-C86A-A747-9BDC-DD3376311CB6}" type="slidenum">
              <a:rPr lang="en-US" sz="1300" b="0">
                <a:latin typeface="Times New Roman" charset="0"/>
              </a:rPr>
              <a:pPr eaLnBrk="1" hangingPunct="1"/>
              <a:t>30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7571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178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28345" indent="-37471185" defTabSz="957178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159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319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477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637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114CD15E-08C5-BE42-912D-322759A8C347}" type="slidenum">
              <a:rPr lang="en-US" sz="1300" b="0">
                <a:latin typeface="Times New Roman" charset="0"/>
              </a:rPr>
              <a:pPr eaLnBrk="1" hangingPunct="1"/>
              <a:t>31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4210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178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28345" indent="-37471185" defTabSz="957178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159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319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477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637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281ECA61-3AE7-2C4E-AD4F-E208908BE981}" type="slidenum">
              <a:rPr lang="en-US" sz="1300" b="0">
                <a:latin typeface="Times New Roman" charset="0"/>
              </a:rPr>
              <a:pPr eaLnBrk="1" hangingPunct="1"/>
              <a:t>32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2784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178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28345" indent="-37471185" defTabSz="957178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159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319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477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637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EA2B8162-AD91-4E41-87FA-46E55C0794C5}" type="slidenum">
              <a:rPr lang="en-US" sz="1300" b="0">
                <a:latin typeface="Times New Roman" charset="0"/>
              </a:rPr>
              <a:pPr eaLnBrk="1" hangingPunct="1"/>
              <a:t>33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wireless: because reception while</a:t>
            </a:r>
            <a:r>
              <a:rPr lang="en-US" baseline="0" dirty="0">
                <a:ea typeface="ＭＳ Ｐゴシック" charset="0"/>
                <a:cs typeface="ＭＳ Ｐゴシック" charset="0"/>
              </a:rPr>
              <a:t> </a:t>
            </a:r>
            <a:r>
              <a:rPr lang="en-US" baseline="0" dirty="0" err="1">
                <a:ea typeface="ＭＳ Ｐゴシック" charset="0"/>
                <a:cs typeface="ＭＳ Ｐゴシック" charset="0"/>
              </a:rPr>
              <a:t>tx</a:t>
            </a:r>
            <a:r>
              <a:rPr lang="en-US" baseline="0" dirty="0">
                <a:ea typeface="ＭＳ Ｐゴシック" charset="0"/>
                <a:cs typeface="ＭＳ Ｐゴシック" charset="0"/>
              </a:rPr>
              <a:t> is difficult . broadcast isn’t perfect so collisions local</a:t>
            </a:r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6270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5879619" indent="-3544715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3246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864931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297396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729862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BB73EF23-A48E-FF4B-A9BC-8B81AB75B1F3}" type="slidenum">
              <a:rPr lang="en-US" sz="1200" b="0">
                <a:latin typeface="Times New Roman" charset="0"/>
              </a:rPr>
              <a:pPr eaLnBrk="1" hangingPunct="1"/>
              <a:t>34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983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5879619" indent="-3544715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3246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864931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297396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729862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BB32342D-A5EE-634E-BBD6-118AB66A94E6}" type="slidenum">
              <a:rPr lang="en-US" sz="1200" b="0">
                <a:latin typeface="Times New Roman" charset="0"/>
              </a:rPr>
              <a:pPr eaLnBrk="1" hangingPunct="1"/>
              <a:t>35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675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9741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15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539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5876422" indent="-35443994" defTabSz="905395"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32427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864854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297280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729708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2A3C8062-490D-8343-A3E5-312490AFF82B}" type="slidenum">
              <a:rPr lang="en-US" sz="1200" b="0">
                <a:latin typeface="Times New Roman" charset="0"/>
              </a:rPr>
              <a:pPr eaLnBrk="1" hangingPunct="1"/>
              <a:t>37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480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539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5876422" indent="-35443994" defTabSz="905395"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32427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864854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297280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729708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D24AA143-4958-F344-9D47-C49E6475F95B}" type="slidenum">
              <a:rPr lang="en-US" sz="1200" b="0">
                <a:latin typeface="Times New Roman" charset="0"/>
              </a:rPr>
              <a:pPr eaLnBrk="1" hangingPunct="1"/>
              <a:t>38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091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539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5876422" indent="-35443994" defTabSz="905395"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32427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864854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297280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729708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B3200844-4843-4742-AC76-3A2BFB1A275A}" type="slidenum">
              <a:rPr lang="en-US" sz="1200" b="0">
                <a:latin typeface="Times New Roman" charset="0"/>
              </a:rPr>
              <a:pPr eaLnBrk="1" hangingPunct="1"/>
              <a:t>39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5837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421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FE274BE9-847F-CE4B-BF62-3669DAE04580}" type="slidenum">
              <a:rPr lang="en-US" sz="1300" b="0">
                <a:latin typeface="Times New Roman" charset="0"/>
              </a:rPr>
              <a:pPr eaLnBrk="1" hangingPunct="1"/>
              <a:t>4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3072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5125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539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5876422" indent="-35443994" defTabSz="905395"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32427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864854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297280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729708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B3200844-4843-4742-AC76-3A2BFB1A275A}" type="slidenum">
              <a:rPr lang="en-US" sz="1200" b="0">
                <a:latin typeface="Times New Roman" charset="0"/>
              </a:rPr>
              <a:pPr eaLnBrk="1" hangingPunct="1"/>
              <a:t>40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5837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4739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A7EA5-CD47-3F4B-9BAF-50ACD632C751}" type="slidenum">
              <a:rPr lang="en-US" smtClean="0">
                <a:solidFill>
                  <a:prstClr val="black"/>
                </a:solidFill>
              </a:rPr>
              <a:pPr/>
              <a:t>42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0371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PISA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chips are also built around a pipeline. But in PISA, all the pipeline stages are all IDENTICAL. They initially don’t know anything about protocols – they are sitting waiting to receive instructions from the compiler.</a:t>
            </a:r>
          </a:p>
          <a:p>
            <a:pPr marL="0" indent="0">
              <a:buNone/>
            </a:pPr>
            <a:endParaRPr lang="en-US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basic operations of each stage is called “Match + Action” – In each stage, there is a set of memories which match on headers, </a:t>
            </a:r>
          </a:p>
          <a:p>
            <a:pPr marL="0" indent="0">
              <a:buNone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Depending on the match, an action is applied to the header by an ALU. And then the header is passed to the next stage, and so on.</a:t>
            </a:r>
          </a:p>
          <a:p>
            <a:pPr marL="0" indent="0">
              <a:buNone/>
            </a:pPr>
            <a:endParaRPr lang="en-US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PISA chip is initially blank – it doesn’t know about any protocols. </a:t>
            </a:r>
          </a:p>
          <a:p>
            <a:pPr marL="0" indent="0">
              <a:buNone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P4 programmer tells the programmable parser what packet headers it should recognize. </a:t>
            </a:r>
          </a:p>
          <a:p>
            <a:pPr marL="0" indent="0">
              <a:buNone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a new header is developed, we add it to the set of headers the parser recognizes. </a:t>
            </a:r>
          </a:p>
          <a:p>
            <a:pPr marL="0" indent="0">
              <a:buNone/>
            </a:pPr>
            <a:endParaRPr lang="en-US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Let’s take a closer look at how a packet is processed </a:t>
            </a:r>
            <a:r>
              <a:rPr lang="is-I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….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942DF7-03BE-1B4F-9218-E95B31D4B02C}" type="slidenum">
              <a:rPr lang="en-US" smtClean="0">
                <a:solidFill>
                  <a:prstClr val="black"/>
                </a:solidFill>
              </a:rPr>
              <a:pPr/>
              <a:t>43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4672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Chip technology</a:t>
            </a:r>
            <a:r>
              <a:rPr lang="en-US" dirty="0"/>
              <a:t>: The difference in chip area and power between “programmable” and “fixed function” is going away.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Chip complexity</a:t>
            </a:r>
            <a:r>
              <a:rPr lang="en-US" dirty="0"/>
              <a:t>: There are now too many protocols to correctly hard-code in silicon.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Chip architecture</a:t>
            </a:r>
            <a:r>
              <a:rPr lang="en-US" dirty="0"/>
              <a:t>: Instruction set is now known.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Chip speed</a:t>
            </a:r>
            <a:r>
              <a:rPr lang="en-US" dirty="0"/>
              <a:t>: We can now make programmable switch chips as fast as fixed ones.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New ideas</a:t>
            </a:r>
            <a:r>
              <a:rPr lang="en-US" dirty="0"/>
              <a:t>: Beautiful new ideas are owned by the programmer, not the chip designer.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More reliable network</a:t>
            </a:r>
            <a:r>
              <a:rPr lang="en-US" dirty="0"/>
              <a:t>: Greater visibility means failures diagnosed faster. Fixes deployed quickly.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A7EA5-CD47-3F4B-9BAF-50ACD632C751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3619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>
              <a:defRPr/>
            </a:pPr>
            <a:fld id="{7F701F30-FBFD-DB45-AF66-8CDAFD7ECFEC}" type="slidenum">
              <a:rPr lang="en-US" smtClean="0">
                <a:latin typeface="Times New Roman" charset="0"/>
              </a:rPr>
              <a:pPr>
                <a:defRPr/>
              </a:pPr>
              <a:t>45</a:t>
            </a:fld>
            <a:endParaRPr lang="en-US" dirty="0">
              <a:latin typeface="Times New Roman" charset="0"/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66033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defTabSz="96520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>
              <a:defRPr/>
            </a:pPr>
            <a:fld id="{550A3F8F-3029-504A-B0ED-0148283903B1}" type="slidenum">
              <a:rPr lang="en-US" smtClean="0">
                <a:latin typeface="Times New Roman" charset="0"/>
              </a:rPr>
              <a:pPr>
                <a:defRPr/>
              </a:pPr>
              <a:t>46</a:t>
            </a:fld>
            <a:endParaRPr lang="en-US" dirty="0">
              <a:latin typeface="Times New Roman" charset="0"/>
            </a:endParaRPr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62420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1pPr>
            <a:lvl2pPr marL="742950" indent="-285750"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2pPr>
            <a:lvl3pPr marL="1143000" indent="-228600"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3pPr>
            <a:lvl4pPr marL="1600200" indent="-228600"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4pPr>
            <a:lvl5pPr marL="2057400" indent="-228600"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5pPr>
            <a:lvl6pPr marL="25146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6pPr>
            <a:lvl7pPr marL="29718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7pPr>
            <a:lvl8pPr marL="34290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8pPr>
            <a:lvl9pPr marL="38862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9pPr>
          </a:lstStyle>
          <a:p>
            <a:pPr eaLnBrk="1" hangingPunct="1"/>
            <a:fld id="{D3E02E9D-6A4F-4CD9-95CC-5E495CE0D39D}" type="slidenum">
              <a:rPr lang="en-US" sz="1300" b="0" smtClean="0">
                <a:latin typeface="Times New Roman" pitchFamily="18" charset="0"/>
              </a:rPr>
              <a:pPr eaLnBrk="1" hangingPunct="1"/>
              <a:t>48</a:t>
            </a:fld>
            <a:endParaRPr lang="en-US" sz="1300" b="0">
              <a:latin typeface="Times New Roman" pitchFamily="18" charset="0"/>
            </a:endParaRPr>
          </a:p>
        </p:txBody>
      </p:sp>
      <p:sp>
        <p:nvSpPr>
          <p:cNvPr id="129027" name="Rectangle 7"/>
          <p:cNvSpPr txBox="1">
            <a:spLocks noGrp="1"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38" tIns="47869" rIns="95738" bIns="47869" anchor="b"/>
          <a:lstStyle>
            <a:lvl1pPr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1pPr>
            <a:lvl2pPr marL="742950" indent="-285750"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2pPr>
            <a:lvl3pPr marL="1143000" indent="-228600"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3pPr>
            <a:lvl4pPr marL="1600200" indent="-228600"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4pPr>
            <a:lvl5pPr marL="2057400" indent="-228600" algn="r" defTabSz="957263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5pPr>
            <a:lvl6pPr marL="25146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6pPr>
            <a:lvl7pPr marL="29718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7pPr>
            <a:lvl8pPr marL="34290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8pPr>
            <a:lvl9pPr marL="38862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9pPr>
          </a:lstStyle>
          <a:p>
            <a:pPr eaLnBrk="1" hangingPunct="1"/>
            <a:fld id="{C3545A94-B8A9-4FD7-9026-7BA0DA2A648D}" type="slidenum">
              <a:rPr lang="en-US" sz="1300" b="0">
                <a:latin typeface="Times New Roman" pitchFamily="18" charset="0"/>
              </a:rPr>
              <a:pPr eaLnBrk="1" hangingPunct="1"/>
              <a:t>48</a:t>
            </a:fld>
            <a:endParaRPr lang="en-US" sz="1300" b="0">
              <a:latin typeface="Times New Roman" pitchFamily="18" charset="0"/>
            </a:endParaRPr>
          </a:p>
        </p:txBody>
      </p:sp>
      <p:sp>
        <p:nvSpPr>
          <p:cNvPr id="1290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800600" cy="3600450"/>
          </a:xfrm>
          <a:ln/>
        </p:spPr>
      </p:sp>
      <p:sp>
        <p:nvSpPr>
          <p:cNvPr id="1290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59300"/>
            <a:ext cx="5365750" cy="4321175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5235" tIns="47617" rIns="95235" bIns="47617"/>
          <a:lstStyle/>
          <a:p>
            <a:endParaRPr 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7728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8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418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86493" tIns="43247" rIns="86493" bIns="43247"/>
          <a:lstStyle/>
          <a:p>
            <a:r>
              <a:rPr lang="en-US" dirty="0"/>
              <a:t>What could go wrong?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</p:spPr>
        <p:txBody>
          <a:bodyPr lIns="86493" tIns="43247" rIns="86493" bIns="43247"/>
          <a:lstStyle/>
          <a:p>
            <a:pPr>
              <a:defRPr/>
            </a:pPr>
            <a:fld id="{9EEA0328-C956-B249-A6D4-A0E7BBC7B378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057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5010" y="8684684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fld id="{DF86D6B3-6172-344F-AF2E-101ACF88B5E5}" type="slidenum">
              <a:rPr lang="en-US">
                <a:latin typeface="Times New Roman" charset="0"/>
              </a:rPr>
              <a:pPr/>
              <a:t>13</a:t>
            </a:fld>
            <a:endParaRPr lang="en-US">
              <a:latin typeface="Times New Roman" charset="0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5612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5010" y="8684684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fld id="{42B0DAA6-02FB-6E4A-B752-815ED524F531}" type="slidenum">
              <a:rPr lang="en-US">
                <a:latin typeface="Times New Roman" charset="0"/>
              </a:rPr>
              <a:pPr/>
              <a:t>14</a:t>
            </a:fld>
            <a:endParaRPr lang="en-US">
              <a:latin typeface="Times New Roman" charset="0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5635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FC4775AA-6F91-DB45-94C9-1927444BC962}" type="slidenum">
              <a:rPr lang="en-US" sz="1300" b="0">
                <a:latin typeface="Times New Roman" charset="0"/>
              </a:rPr>
              <a:pPr eaLnBrk="1" hangingPunct="1"/>
              <a:t>18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938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D4CA1317-0D24-8C45-9979-8A048FDBAF42}" type="slidenum">
              <a:rPr lang="en-US" sz="1300" b="0">
                <a:latin typeface="Times New Roman" charset="0"/>
              </a:rPr>
              <a:pPr eaLnBrk="1" hangingPunct="1"/>
              <a:t>19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2893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86217817-1DE6-EC4D-9339-BD283CA19325}" type="slidenum">
              <a:rPr lang="en-US" sz="1300" b="0">
                <a:latin typeface="Times New Roman" charset="0"/>
              </a:rPr>
              <a:pPr eaLnBrk="1" hangingPunct="1"/>
              <a:t>25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799012" cy="3598863"/>
          </a:xfrm>
          <a:solidFill>
            <a:srgbClr val="FFFFFF"/>
          </a:solidFill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59300"/>
            <a:ext cx="5851525" cy="4321175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altLang="zh-CN" dirty="0">
              <a:ea typeface="宋体" charset="0"/>
              <a:cs typeface="宋体" charset="0"/>
            </a:endParaRPr>
          </a:p>
          <a:p>
            <a:r>
              <a:rPr lang="en-US" altLang="zh-CN" dirty="0">
                <a:ea typeface="宋体" charset="0"/>
                <a:cs typeface="宋体" charset="0"/>
              </a:rPr>
              <a:t>Arrows:</a:t>
            </a:r>
            <a:r>
              <a:rPr lang="en-US" altLang="zh-CN" baseline="0" dirty="0">
                <a:ea typeface="宋体" charset="0"/>
                <a:cs typeface="宋体" charset="0"/>
              </a:rPr>
              <a:t> routing messages!</a:t>
            </a:r>
            <a:endParaRPr lang="en-US" altLang="zh-CN" dirty="0">
              <a:ea typeface="宋体" charset="0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127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56177-CEF1-0141-836F-3867E7E9C1D8}" type="datetime1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10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C8FB9-92E9-4C40-A76A-6D1CDAB665BB}" type="datetime1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3505-CCE7-CA4C-B4F1-35193B6B5156}" type="datetime1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31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E57FB-CD21-0942-A714-152EC4568E9D}" type="datetime1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5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2927-A654-D74D-A6C0-BF96EF7229C7}" type="datetime1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86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554B6-7788-2348-9289-7CAD598A9555}" type="datetime1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65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1CB-FA13-3243-AD80-8733E43C7C1F}" type="datetime1">
              <a:rPr lang="en-US" smtClean="0"/>
              <a:t>12/5/20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34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72A9A-4F1F-854A-9B1E-96AFCC4A9B03}" type="datetime1">
              <a:rPr lang="en-US" smtClean="0"/>
              <a:t>12/5/20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99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4595-1B90-0F4A-A1D0-6609637EC4CD}" type="datetime1">
              <a:rPr lang="en-US" smtClean="0"/>
              <a:t>12/5/20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0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EB26F-796F-BD4B-9EC5-A039FE9C305B}" type="datetime1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58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C28A-C946-0143-970B-84B8FE5654F4}" type="datetime1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02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1EFE4-169C-9248-BC74-4797ECDAE130}" type="datetime1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1C91BF9F-A6D6-9C44-9AC2-A799D1CC7B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96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notesSlide" Target="../notesSlides/notesSlide14.xml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notesSlide" Target="../notesSlides/notesSlide15.xml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4.emf"/><Relationship Id="rId4" Type="http://schemas.openxmlformats.org/officeDocument/2006/relationships/oleObject" Target="../embeddings/oleObject5.bin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openxmlformats.org/officeDocument/2006/relationships/image" Target="../media/image8.tif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707381"/>
          </a:xfrm>
        </p:spPr>
        <p:txBody>
          <a:bodyPr>
            <a:normAutofit/>
          </a:bodyPr>
          <a:lstStyle/>
          <a:p>
            <a:r>
              <a:rPr lang="en-US" b="0" dirty="0"/>
              <a:t>Xin Jin</a:t>
            </a:r>
          </a:p>
          <a:p>
            <a:r>
              <a:rPr lang="en-US" b="0" dirty="0"/>
              <a:t>Fall 20</a:t>
            </a:r>
            <a:r>
              <a:rPr lang="en-US" altLang="zh-CN" b="0" dirty="0"/>
              <a:t>20</a:t>
            </a:r>
            <a:r>
              <a:rPr lang="en-US" b="0" dirty="0"/>
              <a:t> (</a:t>
            </a:r>
            <a:r>
              <a:rPr lang="en-US" b="0" dirty="0" err="1"/>
              <a:t>TuTh</a:t>
            </a:r>
            <a:r>
              <a:rPr lang="en-US" b="0" dirty="0"/>
              <a:t> 1:30-2:45pm on Zoom)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494" y="4746800"/>
            <a:ext cx="1879012" cy="910329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143000" y="6390967"/>
            <a:ext cx="6858000" cy="467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https://</a:t>
            </a:r>
            <a:r>
              <a:rPr lang="en-US" b="0" dirty="0" err="1"/>
              <a:t>github.com</a:t>
            </a:r>
            <a:r>
              <a:rPr lang="en-US" b="0" dirty="0"/>
              <a:t>/</a:t>
            </a:r>
            <a:r>
              <a:rPr lang="en-US" b="0" dirty="0" err="1"/>
              <a:t>xinjin</a:t>
            </a:r>
            <a:r>
              <a:rPr lang="en-US" b="0" dirty="0"/>
              <a:t>/course-net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685800" y="457200"/>
            <a:ext cx="7772400" cy="2777460"/>
          </a:xfrm>
        </p:spPr>
        <p:txBody>
          <a:bodyPr>
            <a:normAutofit/>
          </a:bodyPr>
          <a:lstStyle/>
          <a:p>
            <a:r>
              <a:rPr lang="en-US" sz="4800" dirty="0"/>
              <a:t>EN.601.414/614</a:t>
            </a:r>
            <a:br>
              <a:rPr lang="en-US" sz="4800" dirty="0"/>
            </a:br>
            <a:r>
              <a:rPr lang="en-US" sz="4800" dirty="0"/>
              <a:t>Computer Networks</a:t>
            </a: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Final Review</a:t>
            </a:r>
          </a:p>
        </p:txBody>
      </p:sp>
    </p:spTree>
    <p:extLst>
      <p:ext uri="{BB962C8B-B14F-4D97-AF65-F5344CB8AC3E}">
        <p14:creationId xmlns:p14="http://schemas.microsoft.com/office/powerpoint/2010/main" val="1550785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Necessary and sufficient condition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Global routing state is valid </a:t>
            </a:r>
            <a:r>
              <a:rPr lang="en-US" i="1" dirty="0">
                <a:solidFill>
                  <a:schemeClr val="accent5"/>
                </a:solidFill>
              </a:rPr>
              <a:t>if and only if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There are no dead ends (other than destination)</a:t>
            </a:r>
          </a:p>
          <a:p>
            <a:pPr lvl="1"/>
            <a:r>
              <a:rPr lang="en-US" dirty="0"/>
              <a:t>There are no loops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accent5"/>
                </a:solidFill>
              </a:rPr>
              <a:t>dead end </a:t>
            </a:r>
            <a:r>
              <a:rPr lang="en-US" dirty="0"/>
              <a:t>is when there is no outgoing link (next-hop)</a:t>
            </a:r>
          </a:p>
          <a:p>
            <a:pPr lvl="1"/>
            <a:r>
              <a:rPr lang="en-US" dirty="0"/>
              <a:t>A packet arrives, but the forwarding decision does not yield any outgoing link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accent5"/>
                </a:solidFill>
              </a:rPr>
              <a:t>loop </a:t>
            </a:r>
            <a:r>
              <a:rPr lang="en-US" dirty="0"/>
              <a:t>is when a packet cycles around the same set of nodes forever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2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Least-cost routes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Least-cost routes provide an easy way to avoid loops</a:t>
            </a:r>
          </a:p>
          <a:p>
            <a:pPr lvl="1"/>
            <a:r>
              <a:rPr lang="en-US" dirty="0"/>
              <a:t>No reasonable cost metric is minimized by traversing a loop</a:t>
            </a:r>
          </a:p>
          <a:p>
            <a:r>
              <a:rPr lang="en-US" dirty="0"/>
              <a:t>Least-cost paths form a spanning tree for each destination rooted at that destination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8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Intra-domain routing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Link-state (LS) routing protocol</a:t>
            </a:r>
          </a:p>
          <a:p>
            <a:pPr lvl="1"/>
            <a:r>
              <a:rPr lang="en-US" dirty="0"/>
              <a:t>Dijkstra’s algorithm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Broadcast neighbors’ info to everyone</a:t>
            </a:r>
          </a:p>
          <a:p>
            <a:r>
              <a:rPr lang="en-US" dirty="0"/>
              <a:t>Distance vector (DV) routing protocol</a:t>
            </a:r>
          </a:p>
          <a:p>
            <a:pPr lvl="1"/>
            <a:r>
              <a:rPr lang="en-US" dirty="0"/>
              <a:t>Bellman-Ford algorithm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Gossip to neighbors about everyone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35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Similarities between LS and DV routing</a:t>
            </a:r>
            <a:endParaRPr lang="en-US" dirty="0"/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are shortest-path based routing</a:t>
            </a:r>
          </a:p>
          <a:p>
            <a:pPr lvl="1"/>
            <a:r>
              <a:rPr lang="en-US" dirty="0"/>
              <a:t>Minimizing cost metric (link weights) a common optimization goal</a:t>
            </a:r>
          </a:p>
          <a:p>
            <a:pPr lvl="2"/>
            <a:r>
              <a:rPr lang="en-US" dirty="0"/>
              <a:t>Routers share a common view as to what makes a path “good” and how to measure the “goodness” of a path</a:t>
            </a:r>
          </a:p>
          <a:p>
            <a:r>
              <a:rPr lang="en-US" dirty="0"/>
              <a:t>Due to shared goal, commonly used inside an organization</a:t>
            </a:r>
          </a:p>
          <a:p>
            <a:pPr lvl="1"/>
            <a:r>
              <a:rPr lang="en-US" dirty="0"/>
              <a:t>RIP and OSPF are mostly used for </a:t>
            </a:r>
            <a:r>
              <a:rPr lang="en-US" dirty="0">
                <a:solidFill>
                  <a:schemeClr val="accent5"/>
                </a:solidFill>
              </a:rPr>
              <a:t>intra</a:t>
            </a:r>
            <a:r>
              <a:rPr lang="en-US" dirty="0"/>
              <a:t>-domain routing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652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Comparison of LS and DV routing</a:t>
            </a:r>
            <a:endParaRPr lang="en-US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Messaging complexity</a:t>
            </a:r>
          </a:p>
          <a:p>
            <a:r>
              <a:rPr lang="en-US" dirty="0"/>
              <a:t>LS: with N nodes, E links,         O(NE) messages sent  </a:t>
            </a:r>
          </a:p>
          <a:p>
            <a:r>
              <a:rPr lang="en-US" dirty="0"/>
              <a:t>DV: exchange between neighbors only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Speed of convergence</a:t>
            </a:r>
          </a:p>
          <a:p>
            <a:r>
              <a:rPr lang="en-US" dirty="0"/>
              <a:t>LS: relatively fast</a:t>
            </a:r>
          </a:p>
          <a:p>
            <a:r>
              <a:rPr lang="en-US" dirty="0"/>
              <a:t>DV: convergence time varies</a:t>
            </a:r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Count-to-infinity</a:t>
            </a:r>
            <a:r>
              <a:rPr lang="en-US" dirty="0"/>
              <a:t> problem</a:t>
            </a:r>
          </a:p>
        </p:txBody>
      </p:sp>
      <p:sp>
        <p:nvSpPr>
          <p:cNvPr id="46084" name="Rectangle 4"/>
          <p:cNvSpPr>
            <a:spLocks noGrp="1" noChangeArrowheads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Robustness: what happens if router malfunctions?</a:t>
            </a:r>
          </a:p>
          <a:p>
            <a:r>
              <a:rPr lang="en-US" dirty="0"/>
              <a:t>LS: </a:t>
            </a:r>
          </a:p>
          <a:p>
            <a:pPr lvl="1"/>
            <a:r>
              <a:rPr lang="en-US" dirty="0"/>
              <a:t>Node can advertise incorrect </a:t>
            </a:r>
            <a:r>
              <a:rPr lang="en-US" dirty="0">
                <a:solidFill>
                  <a:schemeClr val="accent5"/>
                </a:solidFill>
              </a:rPr>
              <a:t>link </a:t>
            </a:r>
            <a:r>
              <a:rPr lang="en-US" dirty="0"/>
              <a:t>cost</a:t>
            </a:r>
          </a:p>
          <a:p>
            <a:pPr lvl="1"/>
            <a:r>
              <a:rPr lang="en-US" dirty="0"/>
              <a:t>Each node computes its </a:t>
            </a:r>
            <a:r>
              <a:rPr lang="en-US" i="1" dirty="0"/>
              <a:t>own</a:t>
            </a:r>
            <a:r>
              <a:rPr lang="en-US" dirty="0"/>
              <a:t> table</a:t>
            </a:r>
          </a:p>
          <a:p>
            <a:r>
              <a:rPr lang="en-US" dirty="0"/>
              <a:t>DV:</a:t>
            </a:r>
          </a:p>
          <a:p>
            <a:pPr lvl="1"/>
            <a:r>
              <a:rPr lang="en-US" dirty="0"/>
              <a:t>Node can advertise incorrect </a:t>
            </a:r>
            <a:r>
              <a:rPr lang="en-US" dirty="0">
                <a:solidFill>
                  <a:schemeClr val="accent5"/>
                </a:solidFill>
              </a:rPr>
              <a:t>path </a:t>
            </a:r>
            <a:r>
              <a:rPr lang="en-US" dirty="0"/>
              <a:t>cost</a:t>
            </a:r>
          </a:p>
          <a:p>
            <a:pPr lvl="1"/>
            <a:r>
              <a:rPr lang="en-US" dirty="0"/>
              <a:t>Each node’s table used by others (error propagates)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Addressing is key to scalable inter-domain routing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5"/>
                </a:solidFill>
              </a:rPr>
              <a:t>Ability to aggregate </a:t>
            </a:r>
            <a:r>
              <a:rPr lang="en-US" dirty="0"/>
              <a:t>addresses is crucial for</a:t>
            </a:r>
          </a:p>
          <a:p>
            <a:pPr lvl="1"/>
            <a:r>
              <a:rPr lang="en-US" dirty="0"/>
              <a:t>State: Small forwarding tables at routers</a:t>
            </a:r>
          </a:p>
          <a:p>
            <a:pPr lvl="2"/>
            <a:r>
              <a:rPr lang="en-US" dirty="0"/>
              <a:t>Much less than the number of hosts</a:t>
            </a:r>
          </a:p>
          <a:p>
            <a:pPr lvl="1"/>
            <a:r>
              <a:rPr lang="en-US" dirty="0"/>
              <a:t>Churn: Limited rate of change in routing tables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69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Classful addressing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001000" cy="4419600"/>
          </a:xfrm>
        </p:spPr>
        <p:txBody>
          <a:bodyPr/>
          <a:lstStyle/>
          <a:p>
            <a:r>
              <a:rPr lang="en-US" dirty="0"/>
              <a:t>Three classes</a:t>
            </a:r>
          </a:p>
          <a:p>
            <a:pPr lvl="1"/>
            <a:r>
              <a:rPr lang="en-US" dirty="0"/>
              <a:t>8-bit network prefix (Class A),</a:t>
            </a:r>
          </a:p>
          <a:p>
            <a:pPr lvl="1"/>
            <a:r>
              <a:rPr lang="en-US" dirty="0"/>
              <a:t>16-bit network prefix (Class B), or</a:t>
            </a:r>
          </a:p>
          <a:p>
            <a:pPr lvl="1"/>
            <a:r>
              <a:rPr lang="en-US" dirty="0"/>
              <a:t>24-bit network prefix (Class C)</a:t>
            </a:r>
          </a:p>
          <a:p>
            <a:pPr marL="342900" indent="-342900"/>
            <a:r>
              <a:rPr lang="en-US" dirty="0"/>
              <a:t>Example: an organization needs 500 addresses.</a:t>
            </a:r>
          </a:p>
          <a:p>
            <a:pPr marL="742950" lvl="1" indent="-285750"/>
            <a:r>
              <a:rPr lang="en-US" dirty="0"/>
              <a:t>A single class C address is not enough (&lt;500 hosts)</a:t>
            </a:r>
          </a:p>
          <a:p>
            <a:pPr marL="742950" lvl="1" indent="-285750"/>
            <a:r>
              <a:rPr lang="en-US" dirty="0"/>
              <a:t>Instead, a class B address is allocated (~65K hosts) </a:t>
            </a:r>
          </a:p>
          <a:p>
            <a:pPr marL="1042987" lvl="2" indent="-285750"/>
            <a:r>
              <a:rPr lang="en-US" dirty="0"/>
              <a:t>Huge waste!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48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CIDR: C</a:t>
            </a:r>
            <a:r>
              <a:rPr lang="en-US" dirty="0"/>
              <a:t>lassless inter-domain routing</a:t>
            </a:r>
          </a:p>
        </p:txBody>
      </p:sp>
      <p:sp>
        <p:nvSpPr>
          <p:cNvPr id="13824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Flexible division between network and host addresses</a:t>
            </a:r>
          </a:p>
          <a:p>
            <a:r>
              <a:rPr lang="en-US" dirty="0"/>
              <a:t>Offers a better tradeoff between size of the routing table and efficient use of the IP address space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3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2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Administrative structure shapes Inter-domain routing</a:t>
            </a:r>
          </a:p>
        </p:txBody>
      </p:sp>
      <p:sp>
        <p:nvSpPr>
          <p:cNvPr id="18186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ASes want freedom to pick routes based on </a:t>
            </a:r>
            <a:r>
              <a:rPr lang="en-US" dirty="0">
                <a:solidFill>
                  <a:schemeClr val="accent5"/>
                </a:solidFill>
              </a:rPr>
              <a:t>policy </a:t>
            </a:r>
          </a:p>
          <a:p>
            <a:r>
              <a:rPr lang="en-US" dirty="0"/>
              <a:t>ASes want </a:t>
            </a:r>
            <a:r>
              <a:rPr lang="en-US" dirty="0">
                <a:solidFill>
                  <a:schemeClr val="accent5"/>
                </a:solidFill>
              </a:rPr>
              <a:t>autonomy</a:t>
            </a:r>
          </a:p>
          <a:p>
            <a:r>
              <a:rPr lang="en-US" dirty="0"/>
              <a:t>ASes want </a:t>
            </a:r>
            <a:r>
              <a:rPr lang="en-US" dirty="0">
                <a:solidFill>
                  <a:schemeClr val="accent5"/>
                </a:solidFill>
              </a:rPr>
              <a:t>privacy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32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8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8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8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862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Topology &amp; policy shaped by inter-AS business relationship</a:t>
            </a:r>
          </a:p>
        </p:txBody>
      </p:sp>
      <p:sp>
        <p:nvSpPr>
          <p:cNvPr id="430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basic kinds of relationships between ASes</a:t>
            </a:r>
          </a:p>
          <a:p>
            <a:pPr lvl="1"/>
            <a:r>
              <a:rPr lang="en-US" dirty="0"/>
              <a:t>AS A can be AS B’s </a:t>
            </a:r>
            <a:r>
              <a:rPr lang="en-US" dirty="0">
                <a:solidFill>
                  <a:schemeClr val="accent5"/>
                </a:solidFill>
              </a:rPr>
              <a:t>customer</a:t>
            </a:r>
          </a:p>
          <a:p>
            <a:pPr lvl="1"/>
            <a:r>
              <a:rPr lang="en-US" dirty="0"/>
              <a:t>AS A can be AS B’s </a:t>
            </a:r>
            <a:r>
              <a:rPr lang="en-US" dirty="0">
                <a:solidFill>
                  <a:schemeClr val="accent5"/>
                </a:solidFill>
              </a:rPr>
              <a:t>provider</a:t>
            </a:r>
          </a:p>
          <a:p>
            <a:pPr lvl="1"/>
            <a:r>
              <a:rPr lang="en-US" dirty="0"/>
              <a:t>AS A can be AS B’s </a:t>
            </a:r>
            <a:r>
              <a:rPr lang="en-US" dirty="0">
                <a:solidFill>
                  <a:schemeClr val="accent5"/>
                </a:solidFill>
              </a:rPr>
              <a:t>peer</a:t>
            </a:r>
          </a:p>
          <a:p>
            <a:r>
              <a:rPr lang="en-US" dirty="0"/>
              <a:t> Business implications</a:t>
            </a:r>
          </a:p>
          <a:p>
            <a:pPr lvl="1"/>
            <a:r>
              <a:rPr lang="en-US" dirty="0"/>
              <a:t>Customer pays provider</a:t>
            </a:r>
          </a:p>
          <a:p>
            <a:pPr lvl="1"/>
            <a:r>
              <a:rPr lang="en-US" dirty="0"/>
              <a:t>Peers don’t pay each other</a:t>
            </a:r>
          </a:p>
          <a:p>
            <a:pPr lvl="2"/>
            <a:r>
              <a:rPr lang="en-US" dirty="0"/>
              <a:t>Exchange roughly equal traffic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6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Exam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037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Time: 7pm-9pm, Wednesday, December 16</a:t>
            </a:r>
          </a:p>
          <a:p>
            <a:r>
              <a:rPr lang="en-US" dirty="0"/>
              <a:t>Location: online</a:t>
            </a:r>
          </a:p>
          <a:p>
            <a:r>
              <a:rPr lang="en-US" dirty="0"/>
              <a:t>Form: open-book</a:t>
            </a:r>
          </a:p>
          <a:p>
            <a:pPr lvl="1"/>
            <a:r>
              <a:rPr lang="en-US" dirty="0"/>
              <a:t>Can use slides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reference</a:t>
            </a:r>
            <a:endParaRPr lang="en-US" dirty="0"/>
          </a:p>
          <a:p>
            <a:pPr lvl="1"/>
            <a:r>
              <a:rPr lang="en-US" dirty="0"/>
              <a:t>Can use a calculator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Anything else is prohibited</a:t>
            </a:r>
          </a:p>
          <a:p>
            <a:r>
              <a:rPr lang="en-US" dirty="0"/>
              <a:t>Focus on materials after midterm</a:t>
            </a:r>
          </a:p>
          <a:p>
            <a:pPr lvl="1"/>
            <a:r>
              <a:rPr lang="en-US" dirty="0"/>
              <a:t>Materials before midterm will be tested, but not a focus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/>
              <a:t>Senior option</a:t>
            </a:r>
          </a:p>
          <a:p>
            <a:pPr lvl="1"/>
            <a:r>
              <a:rPr lang="en-US" dirty="0"/>
              <a:t>Your final exam score will be the same as your midterm score</a:t>
            </a:r>
          </a:p>
          <a:p>
            <a:r>
              <a:rPr lang="en-US" dirty="0"/>
              <a:t>Contact the course staff on piazza before December 11 (this Friday) if you want to use the senior option or if you need any special accommodation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56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4" name="Rectangle 28"/>
          <p:cNvSpPr>
            <a:spLocks noChangeArrowheads="1"/>
          </p:cNvSpPr>
          <p:nvPr/>
        </p:nvSpPr>
        <p:spPr bwMode="auto">
          <a:xfrm>
            <a:off x="76200" y="5029200"/>
            <a:ext cx="4495800" cy="114300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sz="1800">
              <a:latin typeface="Arial" charset="0"/>
            </a:endParaRPr>
          </a:p>
        </p:txBody>
      </p:sp>
      <p:sp>
        <p:nvSpPr>
          <p:cNvPr id="450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relationships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62000" y="1633131"/>
            <a:ext cx="7848600" cy="2940457"/>
            <a:chOff x="762000" y="1633131"/>
            <a:chExt cx="7848600" cy="2940457"/>
          </a:xfrm>
        </p:grpSpPr>
        <p:sp>
          <p:nvSpPr>
            <p:cNvPr id="33" name="Cloud 32"/>
            <p:cNvSpPr>
              <a:spLocks noChangeAspect="1"/>
            </p:cNvSpPr>
            <p:nvPr/>
          </p:nvSpPr>
          <p:spPr bwMode="auto">
            <a:xfrm>
              <a:off x="1023073" y="3657600"/>
              <a:ext cx="1605103" cy="914400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4" name="Cloud 33"/>
            <p:cNvSpPr>
              <a:spLocks noChangeAspect="1"/>
            </p:cNvSpPr>
            <p:nvPr/>
          </p:nvSpPr>
          <p:spPr bwMode="auto">
            <a:xfrm>
              <a:off x="3920261" y="3657600"/>
              <a:ext cx="1605103" cy="914400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Cloud 34"/>
            <p:cNvSpPr>
              <a:spLocks noChangeAspect="1"/>
            </p:cNvSpPr>
            <p:nvPr/>
          </p:nvSpPr>
          <p:spPr bwMode="auto">
            <a:xfrm>
              <a:off x="6739661" y="3659188"/>
              <a:ext cx="1605103" cy="914400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Cloud 28"/>
            <p:cNvSpPr/>
            <p:nvPr/>
          </p:nvSpPr>
          <p:spPr bwMode="auto">
            <a:xfrm>
              <a:off x="3617913" y="1640297"/>
              <a:ext cx="2209800" cy="1258886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2" name="Cloud 31"/>
            <p:cNvSpPr/>
            <p:nvPr/>
          </p:nvSpPr>
          <p:spPr bwMode="auto">
            <a:xfrm>
              <a:off x="6400800" y="1633131"/>
              <a:ext cx="2209800" cy="1258886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" name="Cloud 1"/>
            <p:cNvSpPr/>
            <p:nvPr/>
          </p:nvSpPr>
          <p:spPr bwMode="auto">
            <a:xfrm>
              <a:off x="762000" y="1636713"/>
              <a:ext cx="2209800" cy="1258886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45067" name="Straight Connector 11"/>
            <p:cNvCxnSpPr>
              <a:cxnSpLocks noChangeShapeType="1"/>
            </p:cNvCxnSpPr>
            <p:nvPr/>
          </p:nvCxnSpPr>
          <p:spPr bwMode="auto">
            <a:xfrm>
              <a:off x="2895600" y="2209800"/>
              <a:ext cx="685800" cy="1588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oval" w="lg" len="lg"/>
              <a:tailEnd type="oval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45068" name="Straight Connector 12"/>
            <p:cNvCxnSpPr>
              <a:cxnSpLocks noChangeShapeType="1"/>
            </p:cNvCxnSpPr>
            <p:nvPr/>
          </p:nvCxnSpPr>
          <p:spPr bwMode="auto">
            <a:xfrm>
              <a:off x="5715000" y="2209800"/>
              <a:ext cx="685800" cy="1588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oval" w="lg" len="lg"/>
              <a:tailEnd type="oval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45069" name="Straight Connector 13"/>
            <p:cNvCxnSpPr>
              <a:cxnSpLocks noChangeShapeType="1"/>
            </p:cNvCxnSpPr>
            <p:nvPr/>
          </p:nvCxnSpPr>
          <p:spPr bwMode="auto">
            <a:xfrm rot="5400000">
              <a:off x="1409701" y="3314700"/>
              <a:ext cx="838200" cy="3175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45070" name="Straight Connector 15"/>
            <p:cNvCxnSpPr>
              <a:cxnSpLocks noChangeShapeType="1"/>
            </p:cNvCxnSpPr>
            <p:nvPr/>
          </p:nvCxnSpPr>
          <p:spPr bwMode="auto">
            <a:xfrm rot="5400000">
              <a:off x="4304507" y="3313906"/>
              <a:ext cx="838200" cy="158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45071" name="Straight Connector 16"/>
            <p:cNvCxnSpPr>
              <a:cxnSpLocks noChangeShapeType="1"/>
            </p:cNvCxnSpPr>
            <p:nvPr/>
          </p:nvCxnSpPr>
          <p:spPr bwMode="auto">
            <a:xfrm rot="5400000">
              <a:off x="7123907" y="3313906"/>
              <a:ext cx="838200" cy="158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cxnSp>
        <p:nvCxnSpPr>
          <p:cNvPr id="45072" name="Straight Connector 20"/>
          <p:cNvCxnSpPr>
            <a:cxnSpLocks noChangeShapeType="1"/>
          </p:cNvCxnSpPr>
          <p:nvPr/>
        </p:nvCxnSpPr>
        <p:spPr bwMode="auto">
          <a:xfrm>
            <a:off x="1905000" y="5445126"/>
            <a:ext cx="990600" cy="1587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diamond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45073" name="Straight Connector 22"/>
          <p:cNvCxnSpPr>
            <a:cxnSpLocks noChangeShapeType="1"/>
          </p:cNvCxnSpPr>
          <p:nvPr/>
        </p:nvCxnSpPr>
        <p:spPr bwMode="auto">
          <a:xfrm>
            <a:off x="1905000" y="5864225"/>
            <a:ext cx="912813" cy="1588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25" name="TextBox 24"/>
          <p:cNvSpPr txBox="1"/>
          <p:nvPr/>
        </p:nvSpPr>
        <p:spPr>
          <a:xfrm>
            <a:off x="990600" y="5634038"/>
            <a:ext cx="835025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latin typeface="+mn-lt"/>
                <a:ea typeface="+mn-ea"/>
                <a:cs typeface="+mn-cs"/>
              </a:rPr>
              <a:t>peer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898775" y="5634038"/>
            <a:ext cx="835025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latin typeface="+mn-lt"/>
                <a:ea typeface="+mn-ea"/>
                <a:cs typeface="+mn-cs"/>
              </a:rPr>
              <a:t>peer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12750" y="5214938"/>
            <a:ext cx="1416050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latin typeface="+mn-lt"/>
                <a:ea typeface="+mn-ea"/>
                <a:cs typeface="+mn-cs"/>
              </a:rPr>
              <a:t>provider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849563" y="5214938"/>
            <a:ext cx="1570037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latin typeface="+mn-lt"/>
                <a:ea typeface="+mn-ea"/>
                <a:cs typeface="+mn-cs"/>
              </a:rPr>
              <a:t>customer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52400" y="4800600"/>
            <a:ext cx="3602038" cy="461963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0" i="1" dirty="0">
                <a:latin typeface="+mn-lt"/>
                <a:ea typeface="+mn-ea"/>
                <a:cs typeface="+mn-cs"/>
              </a:rPr>
              <a:t>Relations between ASes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4800600" y="5029200"/>
            <a:ext cx="4267200" cy="1143000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l">
              <a:buFont typeface="Arial"/>
              <a:buChar char="•"/>
              <a:defRPr/>
            </a:pPr>
            <a:r>
              <a:rPr lang="en-US" sz="2400" dirty="0">
                <a:latin typeface="Arial" charset="0"/>
                <a:ea typeface="+mn-ea"/>
                <a:cs typeface="+mn-cs"/>
              </a:rPr>
              <a:t> Customers pay provider</a:t>
            </a:r>
          </a:p>
          <a:p>
            <a:pPr algn="l">
              <a:buFont typeface="Arial"/>
              <a:buChar char="•"/>
              <a:defRPr/>
            </a:pPr>
            <a:r>
              <a:rPr lang="en-US" sz="2400" dirty="0">
                <a:latin typeface="+mn-lt"/>
                <a:ea typeface="+mn-ea"/>
                <a:cs typeface="+mn-cs"/>
              </a:rPr>
              <a:t> Peers don’t pay each other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876800" y="4800600"/>
            <a:ext cx="3130985" cy="461665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0" i="1" dirty="0">
                <a:latin typeface="+mn-lt"/>
                <a:ea typeface="+mn-ea"/>
                <a:cs typeface="+mn-cs"/>
              </a:rPr>
              <a:t>Business implications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4107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follows the money!</a:t>
            </a:r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1371600" y="2590800"/>
            <a:ext cx="6400800" cy="2398043"/>
            <a:chOff x="762000" y="1633131"/>
            <a:chExt cx="7848600" cy="2940457"/>
          </a:xfrm>
        </p:grpSpPr>
        <p:sp>
          <p:nvSpPr>
            <p:cNvPr id="7" name="Cloud 6"/>
            <p:cNvSpPr>
              <a:spLocks noChangeAspect="1"/>
            </p:cNvSpPr>
            <p:nvPr/>
          </p:nvSpPr>
          <p:spPr bwMode="auto">
            <a:xfrm>
              <a:off x="1023073" y="3657600"/>
              <a:ext cx="1605103" cy="914400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Cloud 7"/>
            <p:cNvSpPr>
              <a:spLocks noChangeAspect="1"/>
            </p:cNvSpPr>
            <p:nvPr/>
          </p:nvSpPr>
          <p:spPr bwMode="auto">
            <a:xfrm>
              <a:off x="3920261" y="3657600"/>
              <a:ext cx="1605103" cy="914400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Cloud 8"/>
            <p:cNvSpPr>
              <a:spLocks noChangeAspect="1"/>
            </p:cNvSpPr>
            <p:nvPr/>
          </p:nvSpPr>
          <p:spPr bwMode="auto">
            <a:xfrm>
              <a:off x="6739661" y="3659188"/>
              <a:ext cx="1605103" cy="914400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" name="Cloud 9"/>
            <p:cNvSpPr/>
            <p:nvPr/>
          </p:nvSpPr>
          <p:spPr bwMode="auto">
            <a:xfrm>
              <a:off x="3617913" y="1640297"/>
              <a:ext cx="2209800" cy="1258886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" name="Cloud 10"/>
            <p:cNvSpPr/>
            <p:nvPr/>
          </p:nvSpPr>
          <p:spPr bwMode="auto">
            <a:xfrm>
              <a:off x="6400800" y="1633131"/>
              <a:ext cx="2209800" cy="1258886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Cloud 11"/>
            <p:cNvSpPr/>
            <p:nvPr/>
          </p:nvSpPr>
          <p:spPr bwMode="auto">
            <a:xfrm>
              <a:off x="762000" y="1636713"/>
              <a:ext cx="2209800" cy="1258886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Straight Connector 11"/>
            <p:cNvCxnSpPr>
              <a:cxnSpLocks noChangeShapeType="1"/>
            </p:cNvCxnSpPr>
            <p:nvPr/>
          </p:nvCxnSpPr>
          <p:spPr bwMode="auto">
            <a:xfrm>
              <a:off x="2895600" y="2209800"/>
              <a:ext cx="685800" cy="1588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oval" w="lg" len="lg"/>
              <a:tailEnd type="oval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4" name="Straight Connector 12"/>
            <p:cNvCxnSpPr>
              <a:cxnSpLocks noChangeShapeType="1"/>
            </p:cNvCxnSpPr>
            <p:nvPr/>
          </p:nvCxnSpPr>
          <p:spPr bwMode="auto">
            <a:xfrm>
              <a:off x="5715000" y="2209800"/>
              <a:ext cx="685800" cy="1588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oval" w="lg" len="lg"/>
              <a:tailEnd type="oval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5" name="Straight Connector 13"/>
            <p:cNvCxnSpPr>
              <a:cxnSpLocks noChangeShapeType="1"/>
            </p:cNvCxnSpPr>
            <p:nvPr/>
          </p:nvCxnSpPr>
          <p:spPr bwMode="auto">
            <a:xfrm rot="5400000">
              <a:off x="1409701" y="3314700"/>
              <a:ext cx="838200" cy="3175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6" name="Straight Connector 15"/>
            <p:cNvCxnSpPr>
              <a:cxnSpLocks noChangeShapeType="1"/>
            </p:cNvCxnSpPr>
            <p:nvPr/>
          </p:nvCxnSpPr>
          <p:spPr bwMode="auto">
            <a:xfrm rot="5400000">
              <a:off x="4304507" y="3313906"/>
              <a:ext cx="838200" cy="158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7" name="Straight Connector 16"/>
            <p:cNvCxnSpPr>
              <a:cxnSpLocks noChangeShapeType="1"/>
            </p:cNvCxnSpPr>
            <p:nvPr/>
          </p:nvCxnSpPr>
          <p:spPr bwMode="auto">
            <a:xfrm rot="5400000">
              <a:off x="7123907" y="3313906"/>
              <a:ext cx="838200" cy="158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18" name="Cloud 17"/>
          <p:cNvSpPr/>
          <p:nvPr/>
        </p:nvSpPr>
        <p:spPr bwMode="auto">
          <a:xfrm>
            <a:off x="2590800" y="1295400"/>
            <a:ext cx="1802167" cy="1026664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" name="Straight Connector 13"/>
          <p:cNvCxnSpPr>
            <a:cxnSpLocks noChangeShapeType="1"/>
          </p:cNvCxnSpPr>
          <p:nvPr/>
        </p:nvCxnSpPr>
        <p:spPr bwMode="auto">
          <a:xfrm flipH="1">
            <a:off x="2381159" y="2116102"/>
            <a:ext cx="438241" cy="683581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diamond" w="lg" len="lg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20" name="Straight Connector 13"/>
          <p:cNvCxnSpPr>
            <a:cxnSpLocks noChangeShapeType="1"/>
          </p:cNvCxnSpPr>
          <p:nvPr/>
        </p:nvCxnSpPr>
        <p:spPr bwMode="auto">
          <a:xfrm>
            <a:off x="4117390" y="2096609"/>
            <a:ext cx="305355" cy="646591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diamond" w="lg" len="lg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23" name="TextBox 22"/>
          <p:cNvSpPr txBox="1"/>
          <p:nvPr/>
        </p:nvSpPr>
        <p:spPr>
          <a:xfrm>
            <a:off x="2064904" y="2884729"/>
            <a:ext cx="353415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9600" y="2884729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51758" y="2884729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057400" y="4272346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19600" y="4272346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51758" y="4272346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288238" y="1524000"/>
            <a:ext cx="369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Q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7127195" y="1463189"/>
            <a:ext cx="2016805" cy="731222"/>
            <a:chOff x="7127195" y="1463189"/>
            <a:chExt cx="2016805" cy="731222"/>
          </a:xfrm>
        </p:grpSpPr>
        <p:cxnSp>
          <p:nvCxnSpPr>
            <p:cNvPr id="30" name="Straight Connector 16"/>
            <p:cNvCxnSpPr>
              <a:cxnSpLocks noChangeShapeType="1"/>
            </p:cNvCxnSpPr>
            <p:nvPr/>
          </p:nvCxnSpPr>
          <p:spPr bwMode="auto">
            <a:xfrm>
              <a:off x="7851314" y="1647855"/>
              <a:ext cx="533400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1" name="TextBox 30"/>
            <p:cNvSpPr txBox="1"/>
            <p:nvPr/>
          </p:nvSpPr>
          <p:spPr>
            <a:xfrm>
              <a:off x="7355795" y="1463189"/>
              <a:ext cx="4284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0" dirty="0">
                  <a:latin typeface="+mn-lt"/>
                </a:rPr>
                <a:t>Pr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346395" y="1463189"/>
              <a:ext cx="4923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0" dirty="0">
                  <a:latin typeface="+mn-lt"/>
                </a:rPr>
                <a:t>Cu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127195" y="1825079"/>
              <a:ext cx="6852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0" dirty="0">
                  <a:latin typeface="+mn-lt"/>
                </a:rPr>
                <a:t>Peer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458784" y="1825079"/>
              <a:ext cx="6852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0" dirty="0">
                  <a:latin typeface="+mn-lt"/>
                </a:rPr>
                <a:t>Peer</a:t>
              </a:r>
            </a:p>
          </p:txBody>
        </p:sp>
        <p:cxnSp>
          <p:nvCxnSpPr>
            <p:cNvPr id="35" name="Straight Connector 11"/>
            <p:cNvCxnSpPr>
              <a:cxnSpLocks noChangeShapeType="1"/>
            </p:cNvCxnSpPr>
            <p:nvPr/>
          </p:nvCxnSpPr>
          <p:spPr bwMode="auto">
            <a:xfrm>
              <a:off x="7940401" y="2009745"/>
              <a:ext cx="355226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 type="oval" w="lg" len="lg"/>
              <a:tailEnd type="oval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37" name="Freeform 32"/>
          <p:cNvSpPr>
            <a:spLocks noChangeArrowheads="1"/>
          </p:cNvSpPr>
          <p:nvPr/>
        </p:nvSpPr>
        <p:spPr bwMode="auto">
          <a:xfrm>
            <a:off x="2418319" y="3319392"/>
            <a:ext cx="2019086" cy="1100208"/>
          </a:xfrm>
          <a:custGeom>
            <a:avLst/>
            <a:gdLst>
              <a:gd name="T0" fmla="*/ 51301 w 2597454"/>
              <a:gd name="T1" fmla="*/ 1416579 h 1565160"/>
              <a:gd name="T2" fmla="*/ 70540 w 2597454"/>
              <a:gd name="T3" fmla="*/ 476063 h 1565160"/>
              <a:gd name="T4" fmla="*/ 474540 w 2597454"/>
              <a:gd name="T5" fmla="*/ 92890 h 1565160"/>
              <a:gd name="T6" fmla="*/ 1936639 w 2597454"/>
              <a:gd name="T7" fmla="*/ 40640 h 1565160"/>
              <a:gd name="T8" fmla="*/ 2494546 w 2597454"/>
              <a:gd name="T9" fmla="*/ 336728 h 1565160"/>
              <a:gd name="T10" fmla="*/ 2552260 w 2597454"/>
              <a:gd name="T11" fmla="*/ 1399162 h 15651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97454"/>
              <a:gd name="T19" fmla="*/ 0 h 1565160"/>
              <a:gd name="T20" fmla="*/ 2597454 w 2597454"/>
              <a:gd name="T21" fmla="*/ 1565160 h 156516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97454" h="1565160">
                <a:moveTo>
                  <a:pt x="51307" y="1565160"/>
                </a:moveTo>
                <a:cubicBezTo>
                  <a:pt x="25653" y="1167455"/>
                  <a:pt x="0" y="769750"/>
                  <a:pt x="70548" y="525996"/>
                </a:cubicBezTo>
                <a:cubicBezTo>
                  <a:pt x="141096" y="282242"/>
                  <a:pt x="163543" y="182815"/>
                  <a:pt x="474596" y="102633"/>
                </a:cubicBezTo>
                <a:cubicBezTo>
                  <a:pt x="785649" y="22451"/>
                  <a:pt x="1600159" y="0"/>
                  <a:pt x="1936866" y="44902"/>
                </a:cubicBezTo>
                <a:cubicBezTo>
                  <a:pt x="2273573" y="89804"/>
                  <a:pt x="2392223" y="121877"/>
                  <a:pt x="2494838" y="372046"/>
                </a:cubicBezTo>
                <a:cubicBezTo>
                  <a:pt x="2597454" y="622215"/>
                  <a:pt x="2552559" y="1545916"/>
                  <a:pt x="2552559" y="1545916"/>
                </a:cubicBezTo>
              </a:path>
            </a:pathLst>
          </a:custGeom>
          <a:noFill/>
          <a:ln w="50800">
            <a:solidFill>
              <a:srgbClr val="3366FF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800">
              <a:latin typeface="Arial" charset="0"/>
            </a:endParaRPr>
          </a:p>
        </p:txBody>
      </p:sp>
      <p:sp>
        <p:nvSpPr>
          <p:cNvPr id="38" name="Freeform 33"/>
          <p:cNvSpPr>
            <a:spLocks noChangeArrowheads="1"/>
          </p:cNvSpPr>
          <p:nvPr/>
        </p:nvSpPr>
        <p:spPr bwMode="auto">
          <a:xfrm>
            <a:off x="4904777" y="3293588"/>
            <a:ext cx="1846982" cy="1100208"/>
          </a:xfrm>
          <a:custGeom>
            <a:avLst/>
            <a:gdLst>
              <a:gd name="T0" fmla="*/ 51301 w 2597454"/>
              <a:gd name="T1" fmla="*/ 1416579 h 1565160"/>
              <a:gd name="T2" fmla="*/ 70540 w 2597454"/>
              <a:gd name="T3" fmla="*/ 476063 h 1565160"/>
              <a:gd name="T4" fmla="*/ 474540 w 2597454"/>
              <a:gd name="T5" fmla="*/ 92890 h 1565160"/>
              <a:gd name="T6" fmla="*/ 1936639 w 2597454"/>
              <a:gd name="T7" fmla="*/ 40640 h 1565160"/>
              <a:gd name="T8" fmla="*/ 2494546 w 2597454"/>
              <a:gd name="T9" fmla="*/ 336728 h 1565160"/>
              <a:gd name="T10" fmla="*/ 2552260 w 2597454"/>
              <a:gd name="T11" fmla="*/ 1399162 h 15651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97454"/>
              <a:gd name="T19" fmla="*/ 0 h 1565160"/>
              <a:gd name="T20" fmla="*/ 2597454 w 2597454"/>
              <a:gd name="T21" fmla="*/ 1565160 h 156516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97454" h="1565160">
                <a:moveTo>
                  <a:pt x="51307" y="1565160"/>
                </a:moveTo>
                <a:cubicBezTo>
                  <a:pt x="25653" y="1167455"/>
                  <a:pt x="0" y="769750"/>
                  <a:pt x="70548" y="525996"/>
                </a:cubicBezTo>
                <a:cubicBezTo>
                  <a:pt x="141096" y="282242"/>
                  <a:pt x="163543" y="182815"/>
                  <a:pt x="474596" y="102633"/>
                </a:cubicBezTo>
                <a:cubicBezTo>
                  <a:pt x="785649" y="22451"/>
                  <a:pt x="1600159" y="0"/>
                  <a:pt x="1936866" y="44902"/>
                </a:cubicBezTo>
                <a:cubicBezTo>
                  <a:pt x="2273573" y="89804"/>
                  <a:pt x="2392223" y="121877"/>
                  <a:pt x="2494838" y="372046"/>
                </a:cubicBezTo>
                <a:cubicBezTo>
                  <a:pt x="2597454" y="622215"/>
                  <a:pt x="2552559" y="1545916"/>
                  <a:pt x="2552559" y="1545916"/>
                </a:cubicBezTo>
              </a:path>
            </a:pathLst>
          </a:custGeom>
          <a:noFill/>
          <a:ln w="50800">
            <a:solidFill>
              <a:srgbClr val="3366FF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800">
              <a:latin typeface="Arial" charset="0"/>
            </a:endParaRPr>
          </a:p>
        </p:txBody>
      </p:sp>
      <p:cxnSp>
        <p:nvCxnSpPr>
          <p:cNvPr id="39" name="Straight Arrow Connector 41"/>
          <p:cNvCxnSpPr>
            <a:cxnSpLocks noChangeShapeType="1"/>
          </p:cNvCxnSpPr>
          <p:nvPr/>
        </p:nvCxnSpPr>
        <p:spPr bwMode="auto">
          <a:xfrm>
            <a:off x="533400" y="5262563"/>
            <a:ext cx="1295400" cy="1587"/>
          </a:xfrm>
          <a:prstGeom prst="straightConnector1">
            <a:avLst/>
          </a:prstGeom>
          <a:noFill/>
          <a:ln w="50800">
            <a:solidFill>
              <a:srgbClr val="3366FF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40" name="TextBox 39"/>
          <p:cNvSpPr txBox="1"/>
          <p:nvPr/>
        </p:nvSpPr>
        <p:spPr>
          <a:xfrm>
            <a:off x="1946275" y="5033963"/>
            <a:ext cx="2060575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0" dirty="0">
                <a:latin typeface="+mn-lt"/>
                <a:ea typeface="+mn-ea"/>
                <a:cs typeface="+mn-cs"/>
              </a:rPr>
              <a:t>traffic allowed</a:t>
            </a:r>
          </a:p>
        </p:txBody>
      </p:sp>
      <p:sp>
        <p:nvSpPr>
          <p:cNvPr id="41" name="Freeform 31"/>
          <p:cNvSpPr>
            <a:spLocks noChangeArrowheads="1"/>
          </p:cNvSpPr>
          <p:nvPr/>
        </p:nvSpPr>
        <p:spPr bwMode="auto">
          <a:xfrm>
            <a:off x="1667142" y="2830078"/>
            <a:ext cx="5802594" cy="1438012"/>
          </a:xfrm>
          <a:custGeom>
            <a:avLst/>
            <a:gdLst>
              <a:gd name="T0" fmla="*/ 311566 w 2597454"/>
              <a:gd name="T1" fmla="*/ 2420048 h 1565160"/>
              <a:gd name="T2" fmla="*/ 428409 w 2597454"/>
              <a:gd name="T3" fmla="*/ 813294 h 1565160"/>
              <a:gd name="T4" fmla="*/ 2882020 w 2597454"/>
              <a:gd name="T5" fmla="*/ 158690 h 1565160"/>
              <a:gd name="T6" fmla="*/ 11761761 w 2597454"/>
              <a:gd name="T7" fmla="*/ 69427 h 1565160"/>
              <a:gd name="T8" fmla="*/ 15150088 w 2597454"/>
              <a:gd name="T9" fmla="*/ 575258 h 1565160"/>
              <a:gd name="T10" fmla="*/ 15500602 w 2597454"/>
              <a:gd name="T11" fmla="*/ 2390294 h 15651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97454"/>
              <a:gd name="T19" fmla="*/ 0 h 1565160"/>
              <a:gd name="T20" fmla="*/ 2597454 w 2597454"/>
              <a:gd name="T21" fmla="*/ 1565160 h 156516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97454" h="1565160">
                <a:moveTo>
                  <a:pt x="51307" y="1565160"/>
                </a:moveTo>
                <a:cubicBezTo>
                  <a:pt x="25653" y="1167455"/>
                  <a:pt x="0" y="769750"/>
                  <a:pt x="70548" y="525996"/>
                </a:cubicBezTo>
                <a:cubicBezTo>
                  <a:pt x="141096" y="282242"/>
                  <a:pt x="163543" y="182815"/>
                  <a:pt x="474596" y="102633"/>
                </a:cubicBezTo>
                <a:cubicBezTo>
                  <a:pt x="785649" y="22451"/>
                  <a:pt x="1600159" y="0"/>
                  <a:pt x="1936866" y="44902"/>
                </a:cubicBezTo>
                <a:cubicBezTo>
                  <a:pt x="2273573" y="89804"/>
                  <a:pt x="2392223" y="121877"/>
                  <a:pt x="2494838" y="372046"/>
                </a:cubicBezTo>
                <a:cubicBezTo>
                  <a:pt x="2597454" y="622215"/>
                  <a:pt x="2552559" y="1545916"/>
                  <a:pt x="2552559" y="1545916"/>
                </a:cubicBezTo>
              </a:path>
            </a:pathLst>
          </a:custGeom>
          <a:noFill/>
          <a:ln w="50800">
            <a:solidFill>
              <a:srgbClr val="FF3300"/>
            </a:solidFill>
            <a:prstDash val="dash"/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800">
              <a:latin typeface="Arial" charset="0"/>
            </a:endParaRPr>
          </a:p>
        </p:txBody>
      </p:sp>
      <p:cxnSp>
        <p:nvCxnSpPr>
          <p:cNvPr id="42" name="Straight Arrow Connector 42"/>
          <p:cNvCxnSpPr>
            <a:cxnSpLocks noChangeShapeType="1"/>
          </p:cNvCxnSpPr>
          <p:nvPr/>
        </p:nvCxnSpPr>
        <p:spPr bwMode="auto">
          <a:xfrm>
            <a:off x="4343400" y="5262563"/>
            <a:ext cx="1295400" cy="1587"/>
          </a:xfrm>
          <a:prstGeom prst="straightConnector1">
            <a:avLst/>
          </a:prstGeom>
          <a:noFill/>
          <a:ln w="50800">
            <a:solidFill>
              <a:srgbClr val="FF3300"/>
            </a:solidFill>
            <a:prstDash val="dash"/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43" name="TextBox 42"/>
          <p:cNvSpPr txBox="1"/>
          <p:nvPr/>
        </p:nvSpPr>
        <p:spPr>
          <a:xfrm>
            <a:off x="5807075" y="5029200"/>
            <a:ext cx="2573338" cy="4619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0" dirty="0">
                <a:latin typeface="+mn-lt"/>
                <a:ea typeface="+mn-ea"/>
                <a:cs typeface="+mn-cs"/>
              </a:rPr>
              <a:t>traffic </a:t>
            </a:r>
            <a:r>
              <a:rPr lang="en-US" sz="2400" b="0" u="sng" dirty="0">
                <a:latin typeface="+mn-lt"/>
                <a:ea typeface="+mn-ea"/>
                <a:cs typeface="+mn-cs"/>
              </a:rPr>
              <a:t>not</a:t>
            </a:r>
            <a:r>
              <a:rPr lang="en-US" sz="2400" b="0" dirty="0">
                <a:latin typeface="+mn-lt"/>
                <a:ea typeface="+mn-ea"/>
                <a:cs typeface="+mn-cs"/>
              </a:rPr>
              <a:t> allowed</a:t>
            </a:r>
          </a:p>
        </p:txBody>
      </p:sp>
      <p:sp>
        <p:nvSpPr>
          <p:cNvPr id="44" name="Content Placeholder 39"/>
          <p:cNvSpPr txBox="1">
            <a:spLocks/>
          </p:cNvSpPr>
          <p:nvPr/>
        </p:nvSpPr>
        <p:spPr bwMode="auto">
          <a:xfrm>
            <a:off x="457200" y="56388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57175" indent="-2571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0"/>
              <a:buChar char="l"/>
              <a:defRPr sz="2800">
                <a:solidFill>
                  <a:schemeClr val="accent2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ZapfDingbats" charset="0"/>
              <a:buChar char="u"/>
              <a:defRPr sz="2400">
                <a:solidFill>
                  <a:schemeClr val="accent2"/>
                </a:solidFill>
                <a:latin typeface="+mn-lt"/>
                <a:ea typeface="ＭＳ Ｐゴシック" charset="-128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sz="2400">
                <a:solidFill>
                  <a:schemeClr val="accent2"/>
                </a:solidFill>
                <a:latin typeface="+mn-lt"/>
                <a:ea typeface="ＭＳ Ｐゴシック" charset="-128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0"/>
              <a:buChar char="n"/>
              <a:defRPr sz="1200">
                <a:solidFill>
                  <a:schemeClr val="accent2"/>
                </a:solidFill>
                <a:latin typeface="+mn-lt"/>
                <a:ea typeface="ＭＳ Ｐゴシック" charset="-128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0"/>
              <a:buChar char="l"/>
              <a:defRPr sz="1200">
                <a:solidFill>
                  <a:schemeClr val="accent2"/>
                </a:solidFill>
                <a:latin typeface="+mn-lt"/>
                <a:ea typeface="ＭＳ Ｐゴシック" charset="-128"/>
              </a:defRPr>
            </a:lvl5pPr>
            <a:lvl6pPr marL="18859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pitchFamily="96" charset="2"/>
              <a:buChar char="l"/>
              <a:defRPr sz="1200">
                <a:solidFill>
                  <a:schemeClr val="accent2"/>
                </a:solidFill>
                <a:latin typeface="+mn-lt"/>
              </a:defRPr>
            </a:lvl6pPr>
            <a:lvl7pPr marL="22288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pitchFamily="96" charset="2"/>
              <a:buChar char="l"/>
              <a:defRPr sz="1200">
                <a:solidFill>
                  <a:schemeClr val="accent2"/>
                </a:solidFill>
                <a:latin typeface="+mn-lt"/>
              </a:defRPr>
            </a:lvl7pPr>
            <a:lvl8pPr marL="25717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pitchFamily="96" charset="2"/>
              <a:buChar char="l"/>
              <a:defRPr sz="1200">
                <a:solidFill>
                  <a:schemeClr val="accent2"/>
                </a:solidFill>
                <a:latin typeface="+mn-lt"/>
              </a:defRPr>
            </a:lvl8pPr>
            <a:lvl9pPr marL="29146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pitchFamily="96" charset="2"/>
              <a:buChar char="l"/>
              <a:defRPr sz="1200">
                <a:solidFill>
                  <a:schemeClr val="accent2"/>
                </a:solidFill>
                <a:latin typeface="+mn-lt"/>
              </a:defRPr>
            </a:lvl9pPr>
          </a:lstStyle>
          <a:p>
            <a:r>
              <a:rPr lang="en-US" b="0" kern="0">
                <a:solidFill>
                  <a:schemeClr val="tx1"/>
                </a:solidFill>
                <a:latin typeface="Arial" charset="0"/>
                <a:cs typeface="Arial" charset="0"/>
              </a:rPr>
              <a:t>ASes</a:t>
            </a:r>
            <a:r>
              <a:rPr lang="en-US" b="0" kern="0" dirty="0">
                <a:solidFill>
                  <a:schemeClr val="tx1"/>
                </a:solidFill>
                <a:latin typeface="Arial" charset="0"/>
                <a:cs typeface="Arial" charset="0"/>
              </a:rPr>
              <a:t> provide “transit” between their customers</a:t>
            </a:r>
          </a:p>
          <a:p>
            <a:r>
              <a:rPr lang="en-US" b="0" kern="0" dirty="0">
                <a:solidFill>
                  <a:schemeClr val="tx1"/>
                </a:solidFill>
                <a:latin typeface="Arial" charset="0"/>
                <a:cs typeface="Arial" charset="0"/>
              </a:rPr>
              <a:t>Peers do not provide transit between other peers</a:t>
            </a:r>
          </a:p>
        </p:txBody>
      </p:sp>
    </p:spTree>
    <p:extLst>
      <p:ext uri="{BB962C8B-B14F-4D97-AF65-F5344CB8AC3E}">
        <p14:creationId xmlns:p14="http://schemas.microsoft.com/office/powerpoint/2010/main" val="47291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40" grpId="0"/>
      <p:bldP spid="41" grpId="0" animBg="1"/>
      <p:bldP spid="43" grpId="0"/>
      <p:bldP spid="4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Valley-Free Routing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 links as (+1, 0, -1) for customer-to-provider, peer and provider-to-customer</a:t>
            </a:r>
          </a:p>
          <a:p>
            <a:r>
              <a:rPr lang="en-US" dirty="0"/>
              <a:t>In any path should only see sequence of +1, followed by at most one 0, followed by sequence of -1</a:t>
            </a:r>
          </a:p>
          <a:p>
            <a:endParaRPr lang="en-US" dirty="0"/>
          </a:p>
          <a:p>
            <a:r>
              <a:rPr lang="en-US" dirty="0"/>
              <a:t>Example question: show why the traffic is allowed or not allowed in the previous slide with valley-free routing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1726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638800"/>
            <a:ext cx="7886700" cy="970976"/>
          </a:xfrm>
        </p:spPr>
        <p:txBody>
          <a:bodyPr/>
          <a:lstStyle/>
          <a:p>
            <a:r>
              <a:rPr lang="en-US" dirty="0"/>
              <a:t>Show why the traffic is allowed or not allowed with valley-free routing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23</a:t>
            </a:fld>
            <a:endParaRPr lang="en-US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1371600" y="2590800"/>
            <a:ext cx="6400800" cy="2398043"/>
            <a:chOff x="762000" y="1633131"/>
            <a:chExt cx="7848600" cy="2940457"/>
          </a:xfrm>
        </p:grpSpPr>
        <p:sp>
          <p:nvSpPr>
            <p:cNvPr id="6" name="Cloud 5"/>
            <p:cNvSpPr>
              <a:spLocks noChangeAspect="1"/>
            </p:cNvSpPr>
            <p:nvPr/>
          </p:nvSpPr>
          <p:spPr bwMode="auto">
            <a:xfrm>
              <a:off x="1023073" y="3657600"/>
              <a:ext cx="1605103" cy="914400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Cloud 6"/>
            <p:cNvSpPr>
              <a:spLocks noChangeAspect="1"/>
            </p:cNvSpPr>
            <p:nvPr/>
          </p:nvSpPr>
          <p:spPr bwMode="auto">
            <a:xfrm>
              <a:off x="3920261" y="3657600"/>
              <a:ext cx="1605103" cy="914400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Cloud 7"/>
            <p:cNvSpPr>
              <a:spLocks noChangeAspect="1"/>
            </p:cNvSpPr>
            <p:nvPr/>
          </p:nvSpPr>
          <p:spPr bwMode="auto">
            <a:xfrm>
              <a:off x="6739661" y="3659188"/>
              <a:ext cx="1605103" cy="914400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Cloud 8"/>
            <p:cNvSpPr/>
            <p:nvPr/>
          </p:nvSpPr>
          <p:spPr bwMode="auto">
            <a:xfrm>
              <a:off x="3617913" y="1640297"/>
              <a:ext cx="2209800" cy="1258886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" name="Cloud 9"/>
            <p:cNvSpPr/>
            <p:nvPr/>
          </p:nvSpPr>
          <p:spPr bwMode="auto">
            <a:xfrm>
              <a:off x="6400800" y="1633131"/>
              <a:ext cx="2209800" cy="1258886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" name="Cloud 10"/>
            <p:cNvSpPr/>
            <p:nvPr/>
          </p:nvSpPr>
          <p:spPr bwMode="auto">
            <a:xfrm>
              <a:off x="762000" y="1636713"/>
              <a:ext cx="2209800" cy="1258886"/>
            </a:xfrm>
            <a:prstGeom prst="cloud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2" name="Straight Connector 11"/>
            <p:cNvCxnSpPr>
              <a:cxnSpLocks noChangeShapeType="1"/>
            </p:cNvCxnSpPr>
            <p:nvPr/>
          </p:nvCxnSpPr>
          <p:spPr bwMode="auto">
            <a:xfrm>
              <a:off x="2895600" y="2209800"/>
              <a:ext cx="685800" cy="1588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oval" w="lg" len="lg"/>
              <a:tailEnd type="oval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3" name="Straight Connector 12"/>
            <p:cNvCxnSpPr>
              <a:cxnSpLocks noChangeShapeType="1"/>
            </p:cNvCxnSpPr>
            <p:nvPr/>
          </p:nvCxnSpPr>
          <p:spPr bwMode="auto">
            <a:xfrm>
              <a:off x="5715000" y="2209800"/>
              <a:ext cx="685800" cy="1588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oval" w="lg" len="lg"/>
              <a:tailEnd type="oval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4" name="Straight Connector 13"/>
            <p:cNvCxnSpPr>
              <a:cxnSpLocks noChangeShapeType="1"/>
            </p:cNvCxnSpPr>
            <p:nvPr/>
          </p:nvCxnSpPr>
          <p:spPr bwMode="auto">
            <a:xfrm rot="5400000">
              <a:off x="1409701" y="3314700"/>
              <a:ext cx="838200" cy="3175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5" name="Straight Connector 14"/>
            <p:cNvCxnSpPr>
              <a:cxnSpLocks noChangeShapeType="1"/>
            </p:cNvCxnSpPr>
            <p:nvPr/>
          </p:nvCxnSpPr>
          <p:spPr bwMode="auto">
            <a:xfrm rot="5400000">
              <a:off x="4304507" y="3313906"/>
              <a:ext cx="838200" cy="158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6" name="Straight Connector 15"/>
            <p:cNvCxnSpPr>
              <a:cxnSpLocks noChangeShapeType="1"/>
            </p:cNvCxnSpPr>
            <p:nvPr/>
          </p:nvCxnSpPr>
          <p:spPr bwMode="auto">
            <a:xfrm rot="5400000">
              <a:off x="7123907" y="3313906"/>
              <a:ext cx="838200" cy="158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17" name="Cloud 16"/>
          <p:cNvSpPr/>
          <p:nvPr/>
        </p:nvSpPr>
        <p:spPr bwMode="auto">
          <a:xfrm>
            <a:off x="2590800" y="1295400"/>
            <a:ext cx="1802167" cy="1026664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8" name="Straight Connector 13"/>
          <p:cNvCxnSpPr>
            <a:cxnSpLocks noChangeShapeType="1"/>
          </p:cNvCxnSpPr>
          <p:nvPr/>
        </p:nvCxnSpPr>
        <p:spPr bwMode="auto">
          <a:xfrm flipH="1">
            <a:off x="2381159" y="2116102"/>
            <a:ext cx="438241" cy="683581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diamond" w="lg" len="lg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9" name="Straight Connector 13"/>
          <p:cNvCxnSpPr>
            <a:cxnSpLocks noChangeShapeType="1"/>
          </p:cNvCxnSpPr>
          <p:nvPr/>
        </p:nvCxnSpPr>
        <p:spPr bwMode="auto">
          <a:xfrm>
            <a:off x="4117390" y="2096609"/>
            <a:ext cx="305355" cy="646591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diamond" w="lg" len="lg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20" name="TextBox 19"/>
          <p:cNvSpPr txBox="1"/>
          <p:nvPr/>
        </p:nvSpPr>
        <p:spPr>
          <a:xfrm>
            <a:off x="2064904" y="2884729"/>
            <a:ext cx="353415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419600" y="2884729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51758" y="2884729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057400" y="4272346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9600" y="4272346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51758" y="4272346"/>
            <a:ext cx="334842" cy="341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288238" y="1524000"/>
            <a:ext cx="369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Q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7127195" y="1463189"/>
            <a:ext cx="2016805" cy="731222"/>
            <a:chOff x="7127195" y="1463189"/>
            <a:chExt cx="2016805" cy="731222"/>
          </a:xfrm>
        </p:grpSpPr>
        <p:cxnSp>
          <p:nvCxnSpPr>
            <p:cNvPr id="28" name="Straight Connector 16"/>
            <p:cNvCxnSpPr>
              <a:cxnSpLocks noChangeShapeType="1"/>
            </p:cNvCxnSpPr>
            <p:nvPr/>
          </p:nvCxnSpPr>
          <p:spPr bwMode="auto">
            <a:xfrm>
              <a:off x="7851314" y="1647855"/>
              <a:ext cx="533400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 type="diamond" w="lg" len="lg"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29" name="TextBox 28"/>
            <p:cNvSpPr txBox="1"/>
            <p:nvPr/>
          </p:nvSpPr>
          <p:spPr>
            <a:xfrm>
              <a:off x="7355795" y="1463189"/>
              <a:ext cx="4284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0" dirty="0">
                  <a:latin typeface="+mn-lt"/>
                </a:rPr>
                <a:t>Pr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346395" y="1463189"/>
              <a:ext cx="4923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0" dirty="0">
                  <a:latin typeface="+mn-lt"/>
                </a:rPr>
                <a:t>Cu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127195" y="1825079"/>
              <a:ext cx="6852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0" dirty="0">
                  <a:latin typeface="+mn-lt"/>
                </a:rPr>
                <a:t>Peer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458784" y="1825079"/>
              <a:ext cx="6852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0" dirty="0">
                  <a:latin typeface="+mn-lt"/>
                </a:rPr>
                <a:t>Peer</a:t>
              </a:r>
            </a:p>
          </p:txBody>
        </p:sp>
        <p:cxnSp>
          <p:nvCxnSpPr>
            <p:cNvPr id="33" name="Straight Connector 11"/>
            <p:cNvCxnSpPr>
              <a:cxnSpLocks noChangeShapeType="1"/>
            </p:cNvCxnSpPr>
            <p:nvPr/>
          </p:nvCxnSpPr>
          <p:spPr bwMode="auto">
            <a:xfrm>
              <a:off x="7940401" y="2009745"/>
              <a:ext cx="355226" cy="0"/>
            </a:xfrm>
            <a:prstGeom prst="line">
              <a:avLst/>
            </a:prstGeom>
            <a:noFill/>
            <a:ln w="38100" cmpd="sng">
              <a:solidFill>
                <a:schemeClr val="tx1"/>
              </a:solidFill>
              <a:round/>
              <a:headEnd type="oval" w="lg" len="lg"/>
              <a:tailEnd type="oval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34" name="Freeform 32"/>
          <p:cNvSpPr>
            <a:spLocks noChangeArrowheads="1"/>
          </p:cNvSpPr>
          <p:nvPr/>
        </p:nvSpPr>
        <p:spPr bwMode="auto">
          <a:xfrm>
            <a:off x="2418319" y="3319392"/>
            <a:ext cx="2019086" cy="1100208"/>
          </a:xfrm>
          <a:custGeom>
            <a:avLst/>
            <a:gdLst>
              <a:gd name="T0" fmla="*/ 51301 w 2597454"/>
              <a:gd name="T1" fmla="*/ 1416579 h 1565160"/>
              <a:gd name="T2" fmla="*/ 70540 w 2597454"/>
              <a:gd name="T3" fmla="*/ 476063 h 1565160"/>
              <a:gd name="T4" fmla="*/ 474540 w 2597454"/>
              <a:gd name="T5" fmla="*/ 92890 h 1565160"/>
              <a:gd name="T6" fmla="*/ 1936639 w 2597454"/>
              <a:gd name="T7" fmla="*/ 40640 h 1565160"/>
              <a:gd name="T8" fmla="*/ 2494546 w 2597454"/>
              <a:gd name="T9" fmla="*/ 336728 h 1565160"/>
              <a:gd name="T10" fmla="*/ 2552260 w 2597454"/>
              <a:gd name="T11" fmla="*/ 1399162 h 15651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97454"/>
              <a:gd name="T19" fmla="*/ 0 h 1565160"/>
              <a:gd name="T20" fmla="*/ 2597454 w 2597454"/>
              <a:gd name="T21" fmla="*/ 1565160 h 156516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97454" h="1565160">
                <a:moveTo>
                  <a:pt x="51307" y="1565160"/>
                </a:moveTo>
                <a:cubicBezTo>
                  <a:pt x="25653" y="1167455"/>
                  <a:pt x="0" y="769750"/>
                  <a:pt x="70548" y="525996"/>
                </a:cubicBezTo>
                <a:cubicBezTo>
                  <a:pt x="141096" y="282242"/>
                  <a:pt x="163543" y="182815"/>
                  <a:pt x="474596" y="102633"/>
                </a:cubicBezTo>
                <a:cubicBezTo>
                  <a:pt x="785649" y="22451"/>
                  <a:pt x="1600159" y="0"/>
                  <a:pt x="1936866" y="44902"/>
                </a:cubicBezTo>
                <a:cubicBezTo>
                  <a:pt x="2273573" y="89804"/>
                  <a:pt x="2392223" y="121877"/>
                  <a:pt x="2494838" y="372046"/>
                </a:cubicBezTo>
                <a:cubicBezTo>
                  <a:pt x="2597454" y="622215"/>
                  <a:pt x="2552559" y="1545916"/>
                  <a:pt x="2552559" y="1545916"/>
                </a:cubicBezTo>
              </a:path>
            </a:pathLst>
          </a:custGeom>
          <a:noFill/>
          <a:ln w="50800">
            <a:solidFill>
              <a:srgbClr val="3366FF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800">
              <a:latin typeface="Arial" charset="0"/>
            </a:endParaRPr>
          </a:p>
        </p:txBody>
      </p:sp>
      <p:sp>
        <p:nvSpPr>
          <p:cNvPr id="35" name="Freeform 33"/>
          <p:cNvSpPr>
            <a:spLocks noChangeArrowheads="1"/>
          </p:cNvSpPr>
          <p:nvPr/>
        </p:nvSpPr>
        <p:spPr bwMode="auto">
          <a:xfrm>
            <a:off x="4904777" y="3293588"/>
            <a:ext cx="1846982" cy="1100208"/>
          </a:xfrm>
          <a:custGeom>
            <a:avLst/>
            <a:gdLst>
              <a:gd name="T0" fmla="*/ 51301 w 2597454"/>
              <a:gd name="T1" fmla="*/ 1416579 h 1565160"/>
              <a:gd name="T2" fmla="*/ 70540 w 2597454"/>
              <a:gd name="T3" fmla="*/ 476063 h 1565160"/>
              <a:gd name="T4" fmla="*/ 474540 w 2597454"/>
              <a:gd name="T5" fmla="*/ 92890 h 1565160"/>
              <a:gd name="T6" fmla="*/ 1936639 w 2597454"/>
              <a:gd name="T7" fmla="*/ 40640 h 1565160"/>
              <a:gd name="T8" fmla="*/ 2494546 w 2597454"/>
              <a:gd name="T9" fmla="*/ 336728 h 1565160"/>
              <a:gd name="T10" fmla="*/ 2552260 w 2597454"/>
              <a:gd name="T11" fmla="*/ 1399162 h 15651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97454"/>
              <a:gd name="T19" fmla="*/ 0 h 1565160"/>
              <a:gd name="T20" fmla="*/ 2597454 w 2597454"/>
              <a:gd name="T21" fmla="*/ 1565160 h 156516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97454" h="1565160">
                <a:moveTo>
                  <a:pt x="51307" y="1565160"/>
                </a:moveTo>
                <a:cubicBezTo>
                  <a:pt x="25653" y="1167455"/>
                  <a:pt x="0" y="769750"/>
                  <a:pt x="70548" y="525996"/>
                </a:cubicBezTo>
                <a:cubicBezTo>
                  <a:pt x="141096" y="282242"/>
                  <a:pt x="163543" y="182815"/>
                  <a:pt x="474596" y="102633"/>
                </a:cubicBezTo>
                <a:cubicBezTo>
                  <a:pt x="785649" y="22451"/>
                  <a:pt x="1600159" y="0"/>
                  <a:pt x="1936866" y="44902"/>
                </a:cubicBezTo>
                <a:cubicBezTo>
                  <a:pt x="2273573" y="89804"/>
                  <a:pt x="2392223" y="121877"/>
                  <a:pt x="2494838" y="372046"/>
                </a:cubicBezTo>
                <a:cubicBezTo>
                  <a:pt x="2597454" y="622215"/>
                  <a:pt x="2552559" y="1545916"/>
                  <a:pt x="2552559" y="1545916"/>
                </a:cubicBezTo>
              </a:path>
            </a:pathLst>
          </a:custGeom>
          <a:noFill/>
          <a:ln w="50800">
            <a:solidFill>
              <a:srgbClr val="3366FF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800">
              <a:latin typeface="Arial" charset="0"/>
            </a:endParaRPr>
          </a:p>
        </p:txBody>
      </p:sp>
      <p:cxnSp>
        <p:nvCxnSpPr>
          <p:cNvPr id="36" name="Straight Arrow Connector 41"/>
          <p:cNvCxnSpPr>
            <a:cxnSpLocks noChangeShapeType="1"/>
          </p:cNvCxnSpPr>
          <p:nvPr/>
        </p:nvCxnSpPr>
        <p:spPr bwMode="auto">
          <a:xfrm>
            <a:off x="533400" y="5262563"/>
            <a:ext cx="1295400" cy="1587"/>
          </a:xfrm>
          <a:prstGeom prst="straightConnector1">
            <a:avLst/>
          </a:prstGeom>
          <a:noFill/>
          <a:ln w="50800">
            <a:solidFill>
              <a:srgbClr val="3366FF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37" name="TextBox 36"/>
          <p:cNvSpPr txBox="1"/>
          <p:nvPr/>
        </p:nvSpPr>
        <p:spPr>
          <a:xfrm>
            <a:off x="1946275" y="5033963"/>
            <a:ext cx="2060575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0" dirty="0">
                <a:latin typeface="+mn-lt"/>
                <a:ea typeface="+mn-ea"/>
                <a:cs typeface="+mn-cs"/>
              </a:rPr>
              <a:t>traffic allowed</a:t>
            </a:r>
          </a:p>
        </p:txBody>
      </p:sp>
      <p:sp>
        <p:nvSpPr>
          <p:cNvPr id="38" name="Freeform 31"/>
          <p:cNvSpPr>
            <a:spLocks noChangeArrowheads="1"/>
          </p:cNvSpPr>
          <p:nvPr/>
        </p:nvSpPr>
        <p:spPr bwMode="auto">
          <a:xfrm>
            <a:off x="1667142" y="2830078"/>
            <a:ext cx="5802594" cy="1438012"/>
          </a:xfrm>
          <a:custGeom>
            <a:avLst/>
            <a:gdLst>
              <a:gd name="T0" fmla="*/ 311566 w 2597454"/>
              <a:gd name="T1" fmla="*/ 2420048 h 1565160"/>
              <a:gd name="T2" fmla="*/ 428409 w 2597454"/>
              <a:gd name="T3" fmla="*/ 813294 h 1565160"/>
              <a:gd name="T4" fmla="*/ 2882020 w 2597454"/>
              <a:gd name="T5" fmla="*/ 158690 h 1565160"/>
              <a:gd name="T6" fmla="*/ 11761761 w 2597454"/>
              <a:gd name="T7" fmla="*/ 69427 h 1565160"/>
              <a:gd name="T8" fmla="*/ 15150088 w 2597454"/>
              <a:gd name="T9" fmla="*/ 575258 h 1565160"/>
              <a:gd name="T10" fmla="*/ 15500602 w 2597454"/>
              <a:gd name="T11" fmla="*/ 2390294 h 15651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97454"/>
              <a:gd name="T19" fmla="*/ 0 h 1565160"/>
              <a:gd name="T20" fmla="*/ 2597454 w 2597454"/>
              <a:gd name="T21" fmla="*/ 1565160 h 156516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97454" h="1565160">
                <a:moveTo>
                  <a:pt x="51307" y="1565160"/>
                </a:moveTo>
                <a:cubicBezTo>
                  <a:pt x="25653" y="1167455"/>
                  <a:pt x="0" y="769750"/>
                  <a:pt x="70548" y="525996"/>
                </a:cubicBezTo>
                <a:cubicBezTo>
                  <a:pt x="141096" y="282242"/>
                  <a:pt x="163543" y="182815"/>
                  <a:pt x="474596" y="102633"/>
                </a:cubicBezTo>
                <a:cubicBezTo>
                  <a:pt x="785649" y="22451"/>
                  <a:pt x="1600159" y="0"/>
                  <a:pt x="1936866" y="44902"/>
                </a:cubicBezTo>
                <a:cubicBezTo>
                  <a:pt x="2273573" y="89804"/>
                  <a:pt x="2392223" y="121877"/>
                  <a:pt x="2494838" y="372046"/>
                </a:cubicBezTo>
                <a:cubicBezTo>
                  <a:pt x="2597454" y="622215"/>
                  <a:pt x="2552559" y="1545916"/>
                  <a:pt x="2552559" y="1545916"/>
                </a:cubicBezTo>
              </a:path>
            </a:pathLst>
          </a:custGeom>
          <a:noFill/>
          <a:ln w="50800">
            <a:solidFill>
              <a:srgbClr val="FF3300"/>
            </a:solidFill>
            <a:prstDash val="dash"/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800">
              <a:latin typeface="Arial" charset="0"/>
            </a:endParaRPr>
          </a:p>
        </p:txBody>
      </p:sp>
      <p:cxnSp>
        <p:nvCxnSpPr>
          <p:cNvPr id="39" name="Straight Arrow Connector 42"/>
          <p:cNvCxnSpPr>
            <a:cxnSpLocks noChangeShapeType="1"/>
          </p:cNvCxnSpPr>
          <p:nvPr/>
        </p:nvCxnSpPr>
        <p:spPr bwMode="auto">
          <a:xfrm>
            <a:off x="4343400" y="5262563"/>
            <a:ext cx="1295400" cy="1587"/>
          </a:xfrm>
          <a:prstGeom prst="straightConnector1">
            <a:avLst/>
          </a:prstGeom>
          <a:noFill/>
          <a:ln w="50800">
            <a:solidFill>
              <a:srgbClr val="FF3300"/>
            </a:solidFill>
            <a:prstDash val="dash"/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40" name="TextBox 39"/>
          <p:cNvSpPr txBox="1"/>
          <p:nvPr/>
        </p:nvSpPr>
        <p:spPr>
          <a:xfrm>
            <a:off x="5807075" y="5029200"/>
            <a:ext cx="2573338" cy="4619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0" dirty="0">
                <a:latin typeface="+mn-lt"/>
                <a:ea typeface="+mn-ea"/>
                <a:cs typeface="+mn-cs"/>
              </a:rPr>
              <a:t>traffic </a:t>
            </a:r>
            <a:r>
              <a:rPr lang="en-US" sz="2400" b="0" u="sng" dirty="0">
                <a:latin typeface="+mn-lt"/>
                <a:ea typeface="+mn-ea"/>
                <a:cs typeface="+mn-cs"/>
              </a:rPr>
              <a:t>not</a:t>
            </a:r>
            <a:r>
              <a:rPr lang="en-US" sz="2400" b="0" dirty="0">
                <a:latin typeface="+mn-lt"/>
                <a:ea typeface="+mn-ea"/>
                <a:cs typeface="+mn-cs"/>
              </a:rPr>
              <a:t> allowed</a:t>
            </a:r>
          </a:p>
        </p:txBody>
      </p:sp>
    </p:spTree>
    <p:extLst>
      <p:ext uri="{BB962C8B-B14F-4D97-AF65-F5344CB8AC3E}">
        <p14:creationId xmlns:p14="http://schemas.microsoft.com/office/powerpoint/2010/main" val="1291743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BGP inspired by Distance-Vector with four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Shortest-path routes may not be picked to enforce policy</a:t>
            </a:r>
          </a:p>
          <a:p>
            <a:r>
              <a:rPr lang="en-US" dirty="0"/>
              <a:t>Path-Vector routing to avoid loops</a:t>
            </a:r>
          </a:p>
          <a:p>
            <a:r>
              <a:rPr lang="en-US" dirty="0"/>
              <a:t>Selective route advertisement may affect reachability</a:t>
            </a:r>
          </a:p>
          <a:p>
            <a:r>
              <a:rPr lang="en-US" dirty="0"/>
              <a:t>Routes may be aggregated for scalability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344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Policy dictates how routes are “selected” and “exported”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952500" y="4876800"/>
            <a:ext cx="7239000" cy="19050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accent5"/>
                </a:solidFill>
              </a:rPr>
              <a:t>Selection</a:t>
            </a:r>
            <a:r>
              <a:rPr lang="en-US" sz="2400" dirty="0"/>
              <a:t>: Which path to use?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Controls whether/how traffic leaves the network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accent5"/>
                </a:solidFill>
              </a:rPr>
              <a:t>Export</a:t>
            </a:r>
            <a:r>
              <a:rPr lang="en-US" sz="2400" dirty="0"/>
              <a:t>: Which path to advertise?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Controls whether/how traffic enters the network</a:t>
            </a:r>
          </a:p>
          <a:p>
            <a:pPr>
              <a:lnSpc>
                <a:spcPct val="90000"/>
              </a:lnSpc>
            </a:pPr>
            <a:endParaRPr lang="en-US" sz="2400" dirty="0"/>
          </a:p>
        </p:txBody>
      </p:sp>
      <p:grpSp>
        <p:nvGrpSpPr>
          <p:cNvPr id="8" name="Group 7"/>
          <p:cNvGrpSpPr/>
          <p:nvPr/>
        </p:nvGrpSpPr>
        <p:grpSpPr>
          <a:xfrm>
            <a:off x="7886700" y="3291779"/>
            <a:ext cx="1485900" cy="899221"/>
            <a:chOff x="7734300" y="3215579"/>
            <a:chExt cx="1485900" cy="899221"/>
          </a:xfrm>
          <a:effectLst/>
        </p:grpSpPr>
        <p:sp>
          <p:nvSpPr>
            <p:cNvPr id="53" name="Rounded Rectangular Callout 52"/>
            <p:cNvSpPr/>
            <p:nvPr/>
          </p:nvSpPr>
          <p:spPr bwMode="auto">
            <a:xfrm>
              <a:off x="7924800" y="3429000"/>
              <a:ext cx="990600" cy="685800"/>
            </a:xfrm>
            <a:prstGeom prst="wedgeRoundRectCallout">
              <a:avLst>
                <a:gd name="adj1" fmla="val -47205"/>
                <a:gd name="adj2" fmla="val 10694"/>
                <a:gd name="adj3" fmla="val 16667"/>
              </a:avLst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Courier New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734300" y="3215579"/>
              <a:ext cx="1485900" cy="899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1600" b="0" i="1" dirty="0">
                <a:solidFill>
                  <a:srgbClr val="FFFFFF"/>
                </a:solidFill>
                <a:latin typeface="+mn-lt"/>
              </a:endParaRPr>
            </a:p>
            <a:p>
              <a:pPr algn="ctr">
                <a:lnSpc>
                  <a:spcPct val="90000"/>
                </a:lnSpc>
              </a:pPr>
              <a:r>
                <a:rPr lang="en-US" sz="1400" dirty="0">
                  <a:solidFill>
                    <a:srgbClr val="FFFFFF"/>
                  </a:solidFill>
                  <a:latin typeface="+mn-lt"/>
                </a:rPr>
                <a:t>Can reach 128.3/16</a:t>
              </a:r>
            </a:p>
            <a:p>
              <a:pPr algn="ctr">
                <a:lnSpc>
                  <a:spcPct val="90000"/>
                </a:lnSpc>
              </a:pPr>
              <a:r>
                <a:rPr lang="en-US" sz="1400" dirty="0">
                  <a:solidFill>
                    <a:srgbClr val="FFFFFF"/>
                  </a:solidFill>
                  <a:latin typeface="+mn-lt"/>
                </a:rPr>
                <a:t>blah blah</a:t>
              </a:r>
            </a:p>
          </p:txBody>
        </p:sp>
      </p:grpSp>
      <p:sp>
        <p:nvSpPr>
          <p:cNvPr id="1979417" name="Text Box 25"/>
          <p:cNvSpPr txBox="1">
            <a:spLocks noChangeArrowheads="1"/>
          </p:cNvSpPr>
          <p:nvPr/>
        </p:nvSpPr>
        <p:spPr bwMode="auto">
          <a:xfrm>
            <a:off x="4937125" y="1819275"/>
            <a:ext cx="2463800" cy="466725"/>
          </a:xfrm>
          <a:prstGeom prst="rect">
            <a:avLst/>
          </a:prstGeom>
          <a:solidFill>
            <a:srgbClr val="FFFFFF"/>
          </a:solidFill>
          <a:ln w="9525" cap="rnd">
            <a:noFill/>
            <a:prstDash val="sysDot"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algn="l" eaLnBrk="1" hangingPunct="1"/>
            <a:r>
              <a:rPr lang="en-US" altLang="zh-CN" sz="2400" dirty="0">
                <a:solidFill>
                  <a:schemeClr val="accent5"/>
                </a:solidFill>
                <a:latin typeface="Arial" charset="0"/>
                <a:ea typeface="宋体" charset="0"/>
                <a:cs typeface="宋体" charset="0"/>
              </a:rPr>
              <a:t>Route selection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04800" y="2743200"/>
            <a:ext cx="7848600" cy="2286000"/>
            <a:chOff x="304800" y="2667000"/>
            <a:chExt cx="7848600" cy="2286000"/>
          </a:xfrm>
          <a:effectLst/>
        </p:grpSpPr>
        <p:sp>
          <p:nvSpPr>
            <p:cNvPr id="61454" name="Line 24"/>
            <p:cNvSpPr>
              <a:spLocks noChangeShapeType="1"/>
            </p:cNvSpPr>
            <p:nvPr/>
          </p:nvSpPr>
          <p:spPr bwMode="auto">
            <a:xfrm flipH="1" flipV="1">
              <a:off x="1601788" y="3049588"/>
              <a:ext cx="1141412" cy="15081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304800" y="2667000"/>
              <a:ext cx="7848600" cy="2286000"/>
              <a:chOff x="304800" y="2667000"/>
              <a:chExt cx="7848600" cy="2286000"/>
            </a:xfrm>
          </p:grpSpPr>
          <p:sp>
            <p:nvSpPr>
              <p:cNvPr id="1979395" name="Cloud"/>
              <p:cNvSpPr>
                <a:spLocks noChangeAspect="1" noEditPoints="1" noChangeArrowheads="1"/>
              </p:cNvSpPr>
              <p:nvPr/>
            </p:nvSpPr>
            <p:spPr bwMode="auto">
              <a:xfrm>
                <a:off x="2057400" y="2667000"/>
                <a:ext cx="3962400" cy="1981200"/>
              </a:xfrm>
              <a:custGeom>
                <a:avLst/>
                <a:gdLst>
                  <a:gd name="T0" fmla="*/ 67 w 21600"/>
                  <a:gd name="T1" fmla="*/ 10800 h 21600"/>
                  <a:gd name="T2" fmla="*/ 10800 w 21600"/>
                  <a:gd name="T3" fmla="*/ 21577 h 21600"/>
                  <a:gd name="T4" fmla="*/ 21582 w 21600"/>
                  <a:gd name="T5" fmla="*/ 10800 h 21600"/>
                  <a:gd name="T6" fmla="*/ 10800 w 21600"/>
                  <a:gd name="T7" fmla="*/ 1235 h 21600"/>
                  <a:gd name="T8" fmla="*/ 2977 w 21600"/>
                  <a:gd name="T9" fmla="*/ 3262 h 21600"/>
                  <a:gd name="T10" fmla="*/ 17087 w 21600"/>
                  <a:gd name="T11" fmla="*/ 173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 extrusionOk="0">
                    <a:moveTo>
                      <a:pt x="1949" y="7180"/>
                    </a:moveTo>
                    <a:cubicBezTo>
                      <a:pt x="841" y="7336"/>
                      <a:pt x="-1" y="8613"/>
                      <a:pt x="-1" y="10137"/>
                    </a:cubicBezTo>
                    <a:cubicBezTo>
                      <a:pt x="-1" y="11192"/>
                      <a:pt x="409" y="12169"/>
                      <a:pt x="1074" y="12702"/>
                    </a:cubicBezTo>
                    <a:lnTo>
                      <a:pt x="1063" y="12668"/>
                    </a:lnTo>
                    <a:cubicBezTo>
                      <a:pt x="685" y="13217"/>
                      <a:pt x="474" y="13940"/>
                      <a:pt x="474" y="14690"/>
                    </a:cubicBezTo>
                    <a:cubicBezTo>
                      <a:pt x="475" y="16325"/>
                      <a:pt x="1451" y="17650"/>
                      <a:pt x="2655" y="17650"/>
                    </a:cubicBezTo>
                    <a:cubicBezTo>
                      <a:pt x="2739" y="17650"/>
                      <a:pt x="2824" y="17643"/>
                      <a:pt x="2909" y="17629"/>
                    </a:cubicBezTo>
                    <a:lnTo>
                      <a:pt x="2897" y="17649"/>
                    </a:lnTo>
                    <a:cubicBezTo>
                      <a:pt x="3585" y="19288"/>
                      <a:pt x="4863" y="20299"/>
                      <a:pt x="6247" y="20299"/>
                    </a:cubicBezTo>
                    <a:cubicBezTo>
                      <a:pt x="6947" y="20299"/>
                      <a:pt x="7635" y="20039"/>
                      <a:pt x="8235" y="19546"/>
                    </a:cubicBezTo>
                    <a:lnTo>
                      <a:pt x="8229" y="19550"/>
                    </a:lnTo>
                    <a:cubicBezTo>
                      <a:pt x="8855" y="20829"/>
                      <a:pt x="9908" y="21596"/>
                      <a:pt x="11036" y="21596"/>
                    </a:cubicBezTo>
                    <a:cubicBezTo>
                      <a:pt x="12523" y="21596"/>
                      <a:pt x="13836" y="20267"/>
                      <a:pt x="14267" y="18324"/>
                    </a:cubicBezTo>
                    <a:lnTo>
                      <a:pt x="14270" y="18350"/>
                    </a:lnTo>
                    <a:cubicBezTo>
                      <a:pt x="14730" y="18740"/>
                      <a:pt x="15260" y="18946"/>
                      <a:pt x="15802" y="18946"/>
                    </a:cubicBezTo>
                    <a:cubicBezTo>
                      <a:pt x="17390" y="18946"/>
                      <a:pt x="18682" y="17205"/>
                      <a:pt x="18694" y="15045"/>
                    </a:cubicBezTo>
                    <a:lnTo>
                      <a:pt x="18689" y="15035"/>
                    </a:lnTo>
                    <a:cubicBezTo>
                      <a:pt x="20357" y="14710"/>
                      <a:pt x="21597" y="12765"/>
                      <a:pt x="21597" y="10472"/>
                    </a:cubicBezTo>
                    <a:cubicBezTo>
                      <a:pt x="21597" y="9456"/>
                      <a:pt x="21350" y="8469"/>
                      <a:pt x="20896" y="7663"/>
                    </a:cubicBezTo>
                    <a:lnTo>
                      <a:pt x="20889" y="7661"/>
                    </a:lnTo>
                    <a:cubicBezTo>
                      <a:pt x="21031" y="7208"/>
                      <a:pt x="21105" y="6721"/>
                      <a:pt x="21105" y="6228"/>
                    </a:cubicBezTo>
                    <a:cubicBezTo>
                      <a:pt x="21105" y="4588"/>
                      <a:pt x="20299" y="3150"/>
                      <a:pt x="19139" y="2719"/>
                    </a:cubicBezTo>
                    <a:lnTo>
                      <a:pt x="19148" y="2712"/>
                    </a:lnTo>
                    <a:cubicBezTo>
                      <a:pt x="18940" y="1142"/>
                      <a:pt x="17933" y="-1"/>
                      <a:pt x="16758" y="-1"/>
                    </a:cubicBezTo>
                    <a:cubicBezTo>
                      <a:pt x="16044" y="-1"/>
                      <a:pt x="15367" y="426"/>
                      <a:pt x="14905" y="1165"/>
                    </a:cubicBezTo>
                    <a:lnTo>
                      <a:pt x="14909" y="1170"/>
                    </a:lnTo>
                    <a:cubicBezTo>
                      <a:pt x="14497" y="432"/>
                      <a:pt x="13855" y="-1"/>
                      <a:pt x="13174" y="-1"/>
                    </a:cubicBezTo>
                    <a:cubicBezTo>
                      <a:pt x="12347" y="-1"/>
                      <a:pt x="11590" y="637"/>
                      <a:pt x="11221" y="1645"/>
                    </a:cubicBezTo>
                    <a:lnTo>
                      <a:pt x="11229" y="1694"/>
                    </a:lnTo>
                    <a:cubicBezTo>
                      <a:pt x="10730" y="1024"/>
                      <a:pt x="10058" y="649"/>
                      <a:pt x="9358" y="649"/>
                    </a:cubicBezTo>
                    <a:cubicBezTo>
                      <a:pt x="8372" y="649"/>
                      <a:pt x="7466" y="1391"/>
                      <a:pt x="7003" y="2578"/>
                    </a:cubicBezTo>
                    <a:lnTo>
                      <a:pt x="6995" y="2602"/>
                    </a:lnTo>
                    <a:cubicBezTo>
                      <a:pt x="6477" y="2189"/>
                      <a:pt x="5888" y="1971"/>
                      <a:pt x="5288" y="1971"/>
                    </a:cubicBezTo>
                    <a:cubicBezTo>
                      <a:pt x="3423" y="1972"/>
                      <a:pt x="1912" y="4029"/>
                      <a:pt x="1912" y="6567"/>
                    </a:cubicBezTo>
                    <a:cubicBezTo>
                      <a:pt x="1911" y="6774"/>
                      <a:pt x="1922" y="6981"/>
                      <a:pt x="1942" y="7186"/>
                    </a:cubicBezTo>
                    <a:close/>
                  </a:path>
                  <a:path w="21600" h="21600" fill="none" extrusionOk="0">
                    <a:moveTo>
                      <a:pt x="1074" y="12702"/>
                    </a:moveTo>
                    <a:cubicBezTo>
                      <a:pt x="1407" y="12969"/>
                      <a:pt x="1786" y="13109"/>
                      <a:pt x="2172" y="13109"/>
                    </a:cubicBezTo>
                    <a:cubicBezTo>
                      <a:pt x="2228" y="13109"/>
                      <a:pt x="2285" y="13107"/>
                      <a:pt x="2341" y="13101"/>
                    </a:cubicBezTo>
                  </a:path>
                  <a:path w="21600" h="21600" fill="none" extrusionOk="0">
                    <a:moveTo>
                      <a:pt x="2909" y="17629"/>
                    </a:moveTo>
                    <a:cubicBezTo>
                      <a:pt x="3099" y="17599"/>
                      <a:pt x="3285" y="17535"/>
                      <a:pt x="3463" y="17439"/>
                    </a:cubicBezTo>
                  </a:path>
                  <a:path w="21600" h="21600" fill="none" extrusionOk="0">
                    <a:moveTo>
                      <a:pt x="7895" y="18680"/>
                    </a:moveTo>
                    <a:cubicBezTo>
                      <a:pt x="7983" y="18985"/>
                      <a:pt x="8095" y="19277"/>
                      <a:pt x="8229" y="19550"/>
                    </a:cubicBezTo>
                  </a:path>
                  <a:path w="21600" h="21600" fill="none" extrusionOk="0">
                    <a:moveTo>
                      <a:pt x="14267" y="18324"/>
                    </a:moveTo>
                    <a:cubicBezTo>
                      <a:pt x="14336" y="18013"/>
                      <a:pt x="14380" y="17693"/>
                      <a:pt x="14400" y="17370"/>
                    </a:cubicBezTo>
                  </a:path>
                  <a:path w="21600" h="21600" fill="none" extrusionOk="0">
                    <a:moveTo>
                      <a:pt x="18694" y="15045"/>
                    </a:moveTo>
                    <a:cubicBezTo>
                      <a:pt x="18694" y="15034"/>
                      <a:pt x="18695" y="15024"/>
                      <a:pt x="18695" y="15013"/>
                    </a:cubicBezTo>
                    <a:cubicBezTo>
                      <a:pt x="18695" y="13508"/>
                      <a:pt x="18063" y="12136"/>
                      <a:pt x="17069" y="11477"/>
                    </a:cubicBezTo>
                  </a:path>
                  <a:path w="21600" h="21600" fill="none" extrusionOk="0">
                    <a:moveTo>
                      <a:pt x="20165" y="8999"/>
                    </a:moveTo>
                    <a:cubicBezTo>
                      <a:pt x="20479" y="8635"/>
                      <a:pt x="20726" y="8177"/>
                      <a:pt x="20889" y="7661"/>
                    </a:cubicBezTo>
                  </a:path>
                  <a:path w="21600" h="21600" fill="none" extrusionOk="0">
                    <a:moveTo>
                      <a:pt x="19186" y="3344"/>
                    </a:moveTo>
                    <a:cubicBezTo>
                      <a:pt x="19186" y="3328"/>
                      <a:pt x="19187" y="3313"/>
                      <a:pt x="19187" y="3297"/>
                    </a:cubicBezTo>
                    <a:cubicBezTo>
                      <a:pt x="19187" y="3101"/>
                      <a:pt x="19174" y="2905"/>
                      <a:pt x="19148" y="2712"/>
                    </a:cubicBezTo>
                  </a:path>
                  <a:path w="21600" h="21600" fill="none" extrusionOk="0">
                    <a:moveTo>
                      <a:pt x="14905" y="1165"/>
                    </a:moveTo>
                    <a:cubicBezTo>
                      <a:pt x="14754" y="1408"/>
                      <a:pt x="14629" y="1679"/>
                      <a:pt x="14535" y="1971"/>
                    </a:cubicBezTo>
                  </a:path>
                  <a:path w="21600" h="21600" fill="none" extrusionOk="0">
                    <a:moveTo>
                      <a:pt x="11221" y="1645"/>
                    </a:moveTo>
                    <a:cubicBezTo>
                      <a:pt x="11140" y="1866"/>
                      <a:pt x="11080" y="2099"/>
                      <a:pt x="11041" y="2340"/>
                    </a:cubicBezTo>
                  </a:path>
                  <a:path w="21600" h="21600" fill="none" extrusionOk="0">
                    <a:moveTo>
                      <a:pt x="7645" y="3276"/>
                    </a:moveTo>
                    <a:cubicBezTo>
                      <a:pt x="7449" y="3016"/>
                      <a:pt x="7231" y="2790"/>
                      <a:pt x="6995" y="2602"/>
                    </a:cubicBezTo>
                  </a:path>
                  <a:path w="21600" h="21600" fill="none" extrusionOk="0">
                    <a:moveTo>
                      <a:pt x="1942" y="7186"/>
                    </a:moveTo>
                    <a:cubicBezTo>
                      <a:pt x="1966" y="7426"/>
                      <a:pt x="2004" y="7663"/>
                      <a:pt x="2056" y="7895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algn="ctr">
                  <a:defRPr/>
                </a:pPr>
                <a:endParaRPr lang="en-US" altLang="zh-CN" sz="1800" dirty="0">
                  <a:latin typeface="Arial" charset="0"/>
                  <a:ea typeface="宋体" charset="-122"/>
                  <a:cs typeface="宋体" charset="-122"/>
                </a:endParaRPr>
              </a:p>
              <a:p>
                <a:pPr algn="ctr">
                  <a:defRPr/>
                </a:pPr>
                <a:endParaRPr lang="en-US" altLang="zh-CN" sz="1800" dirty="0">
                  <a:latin typeface="Arial" charset="0"/>
                  <a:ea typeface="宋体" charset="-122"/>
                  <a:cs typeface="宋体" charset="-122"/>
                </a:endParaRPr>
              </a:p>
              <a:p>
                <a:pPr algn="ctr">
                  <a:defRPr/>
                </a:pPr>
                <a:r>
                  <a:rPr lang="en-US" altLang="zh-CN" sz="1800" dirty="0">
                    <a:latin typeface="Arial" charset="0"/>
                    <a:ea typeface="宋体" charset="-122"/>
                    <a:cs typeface="宋体" charset="-122"/>
                  </a:rPr>
                  <a:t>A</a:t>
                </a:r>
                <a:endParaRPr lang="zh-CN" altLang="en-US" sz="1800" dirty="0">
                  <a:latin typeface="Arial" charset="0"/>
                  <a:ea typeface="宋体" charset="-122"/>
                  <a:cs typeface="宋体" charset="-122"/>
                </a:endParaRPr>
              </a:p>
            </p:txBody>
          </p:sp>
          <p:sp>
            <p:nvSpPr>
              <p:cNvPr id="1979408" name="Cloud"/>
              <p:cNvSpPr>
                <a:spLocks noChangeAspect="1" noEditPoints="1" noChangeArrowheads="1"/>
              </p:cNvSpPr>
              <p:nvPr/>
            </p:nvSpPr>
            <p:spPr bwMode="auto">
              <a:xfrm>
                <a:off x="304800" y="2667000"/>
                <a:ext cx="1600200" cy="836613"/>
              </a:xfrm>
              <a:custGeom>
                <a:avLst/>
                <a:gdLst>
                  <a:gd name="T0" fmla="*/ 67 w 21600"/>
                  <a:gd name="T1" fmla="*/ 10800 h 21600"/>
                  <a:gd name="T2" fmla="*/ 10800 w 21600"/>
                  <a:gd name="T3" fmla="*/ 21577 h 21600"/>
                  <a:gd name="T4" fmla="*/ 21582 w 21600"/>
                  <a:gd name="T5" fmla="*/ 10800 h 21600"/>
                  <a:gd name="T6" fmla="*/ 10800 w 21600"/>
                  <a:gd name="T7" fmla="*/ 1235 h 21600"/>
                  <a:gd name="T8" fmla="*/ 2977 w 21600"/>
                  <a:gd name="T9" fmla="*/ 3262 h 21600"/>
                  <a:gd name="T10" fmla="*/ 17087 w 21600"/>
                  <a:gd name="T11" fmla="*/ 173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 extrusionOk="0">
                    <a:moveTo>
                      <a:pt x="1949" y="7180"/>
                    </a:moveTo>
                    <a:cubicBezTo>
                      <a:pt x="841" y="7336"/>
                      <a:pt x="-1" y="8613"/>
                      <a:pt x="-1" y="10137"/>
                    </a:cubicBezTo>
                    <a:cubicBezTo>
                      <a:pt x="-1" y="11192"/>
                      <a:pt x="409" y="12169"/>
                      <a:pt x="1074" y="12702"/>
                    </a:cubicBezTo>
                    <a:lnTo>
                      <a:pt x="1063" y="12668"/>
                    </a:lnTo>
                    <a:cubicBezTo>
                      <a:pt x="685" y="13217"/>
                      <a:pt x="474" y="13940"/>
                      <a:pt x="474" y="14690"/>
                    </a:cubicBezTo>
                    <a:cubicBezTo>
                      <a:pt x="475" y="16325"/>
                      <a:pt x="1451" y="17650"/>
                      <a:pt x="2655" y="17650"/>
                    </a:cubicBezTo>
                    <a:cubicBezTo>
                      <a:pt x="2739" y="17650"/>
                      <a:pt x="2824" y="17643"/>
                      <a:pt x="2909" y="17629"/>
                    </a:cubicBezTo>
                    <a:lnTo>
                      <a:pt x="2897" y="17649"/>
                    </a:lnTo>
                    <a:cubicBezTo>
                      <a:pt x="3585" y="19288"/>
                      <a:pt x="4863" y="20299"/>
                      <a:pt x="6247" y="20299"/>
                    </a:cubicBezTo>
                    <a:cubicBezTo>
                      <a:pt x="6947" y="20299"/>
                      <a:pt x="7635" y="20039"/>
                      <a:pt x="8235" y="19546"/>
                    </a:cubicBezTo>
                    <a:lnTo>
                      <a:pt x="8229" y="19550"/>
                    </a:lnTo>
                    <a:cubicBezTo>
                      <a:pt x="8855" y="20829"/>
                      <a:pt x="9908" y="21596"/>
                      <a:pt x="11036" y="21596"/>
                    </a:cubicBezTo>
                    <a:cubicBezTo>
                      <a:pt x="12523" y="21596"/>
                      <a:pt x="13836" y="20267"/>
                      <a:pt x="14267" y="18324"/>
                    </a:cubicBezTo>
                    <a:lnTo>
                      <a:pt x="14270" y="18350"/>
                    </a:lnTo>
                    <a:cubicBezTo>
                      <a:pt x="14730" y="18740"/>
                      <a:pt x="15260" y="18946"/>
                      <a:pt x="15802" y="18946"/>
                    </a:cubicBezTo>
                    <a:cubicBezTo>
                      <a:pt x="17390" y="18946"/>
                      <a:pt x="18682" y="17205"/>
                      <a:pt x="18694" y="15045"/>
                    </a:cubicBezTo>
                    <a:lnTo>
                      <a:pt x="18689" y="15035"/>
                    </a:lnTo>
                    <a:cubicBezTo>
                      <a:pt x="20357" y="14710"/>
                      <a:pt x="21597" y="12765"/>
                      <a:pt x="21597" y="10472"/>
                    </a:cubicBezTo>
                    <a:cubicBezTo>
                      <a:pt x="21597" y="9456"/>
                      <a:pt x="21350" y="8469"/>
                      <a:pt x="20896" y="7663"/>
                    </a:cubicBezTo>
                    <a:lnTo>
                      <a:pt x="20889" y="7661"/>
                    </a:lnTo>
                    <a:cubicBezTo>
                      <a:pt x="21031" y="7208"/>
                      <a:pt x="21105" y="6721"/>
                      <a:pt x="21105" y="6228"/>
                    </a:cubicBezTo>
                    <a:cubicBezTo>
                      <a:pt x="21105" y="4588"/>
                      <a:pt x="20299" y="3150"/>
                      <a:pt x="19139" y="2719"/>
                    </a:cubicBezTo>
                    <a:lnTo>
                      <a:pt x="19148" y="2712"/>
                    </a:lnTo>
                    <a:cubicBezTo>
                      <a:pt x="18940" y="1142"/>
                      <a:pt x="17933" y="-1"/>
                      <a:pt x="16758" y="-1"/>
                    </a:cubicBezTo>
                    <a:cubicBezTo>
                      <a:pt x="16044" y="-1"/>
                      <a:pt x="15367" y="426"/>
                      <a:pt x="14905" y="1165"/>
                    </a:cubicBezTo>
                    <a:lnTo>
                      <a:pt x="14909" y="1170"/>
                    </a:lnTo>
                    <a:cubicBezTo>
                      <a:pt x="14497" y="432"/>
                      <a:pt x="13855" y="-1"/>
                      <a:pt x="13174" y="-1"/>
                    </a:cubicBezTo>
                    <a:cubicBezTo>
                      <a:pt x="12347" y="-1"/>
                      <a:pt x="11590" y="637"/>
                      <a:pt x="11221" y="1645"/>
                    </a:cubicBezTo>
                    <a:lnTo>
                      <a:pt x="11229" y="1694"/>
                    </a:lnTo>
                    <a:cubicBezTo>
                      <a:pt x="10730" y="1024"/>
                      <a:pt x="10058" y="649"/>
                      <a:pt x="9358" y="649"/>
                    </a:cubicBezTo>
                    <a:cubicBezTo>
                      <a:pt x="8372" y="649"/>
                      <a:pt x="7466" y="1391"/>
                      <a:pt x="7003" y="2578"/>
                    </a:cubicBezTo>
                    <a:lnTo>
                      <a:pt x="6995" y="2602"/>
                    </a:lnTo>
                    <a:cubicBezTo>
                      <a:pt x="6477" y="2189"/>
                      <a:pt x="5888" y="1971"/>
                      <a:pt x="5288" y="1971"/>
                    </a:cubicBezTo>
                    <a:cubicBezTo>
                      <a:pt x="3423" y="1972"/>
                      <a:pt x="1912" y="4029"/>
                      <a:pt x="1912" y="6567"/>
                    </a:cubicBezTo>
                    <a:cubicBezTo>
                      <a:pt x="1911" y="6774"/>
                      <a:pt x="1922" y="6981"/>
                      <a:pt x="1942" y="7186"/>
                    </a:cubicBezTo>
                    <a:close/>
                  </a:path>
                  <a:path w="21600" h="21600" fill="none" extrusionOk="0">
                    <a:moveTo>
                      <a:pt x="1074" y="12702"/>
                    </a:moveTo>
                    <a:cubicBezTo>
                      <a:pt x="1407" y="12969"/>
                      <a:pt x="1786" y="13109"/>
                      <a:pt x="2172" y="13109"/>
                    </a:cubicBezTo>
                    <a:cubicBezTo>
                      <a:pt x="2228" y="13109"/>
                      <a:pt x="2285" y="13107"/>
                      <a:pt x="2341" y="13101"/>
                    </a:cubicBezTo>
                  </a:path>
                  <a:path w="21600" h="21600" fill="none" extrusionOk="0">
                    <a:moveTo>
                      <a:pt x="2909" y="17629"/>
                    </a:moveTo>
                    <a:cubicBezTo>
                      <a:pt x="3099" y="17599"/>
                      <a:pt x="3285" y="17535"/>
                      <a:pt x="3463" y="17439"/>
                    </a:cubicBezTo>
                  </a:path>
                  <a:path w="21600" h="21600" fill="none" extrusionOk="0">
                    <a:moveTo>
                      <a:pt x="7895" y="18680"/>
                    </a:moveTo>
                    <a:cubicBezTo>
                      <a:pt x="7983" y="18985"/>
                      <a:pt x="8095" y="19277"/>
                      <a:pt x="8229" y="19550"/>
                    </a:cubicBezTo>
                  </a:path>
                  <a:path w="21600" h="21600" fill="none" extrusionOk="0">
                    <a:moveTo>
                      <a:pt x="14267" y="18324"/>
                    </a:moveTo>
                    <a:cubicBezTo>
                      <a:pt x="14336" y="18013"/>
                      <a:pt x="14380" y="17693"/>
                      <a:pt x="14400" y="17370"/>
                    </a:cubicBezTo>
                  </a:path>
                  <a:path w="21600" h="21600" fill="none" extrusionOk="0">
                    <a:moveTo>
                      <a:pt x="18694" y="15045"/>
                    </a:moveTo>
                    <a:cubicBezTo>
                      <a:pt x="18694" y="15034"/>
                      <a:pt x="18695" y="15024"/>
                      <a:pt x="18695" y="15013"/>
                    </a:cubicBezTo>
                    <a:cubicBezTo>
                      <a:pt x="18695" y="13508"/>
                      <a:pt x="18063" y="12136"/>
                      <a:pt x="17069" y="11477"/>
                    </a:cubicBezTo>
                  </a:path>
                  <a:path w="21600" h="21600" fill="none" extrusionOk="0">
                    <a:moveTo>
                      <a:pt x="20165" y="8999"/>
                    </a:moveTo>
                    <a:cubicBezTo>
                      <a:pt x="20479" y="8635"/>
                      <a:pt x="20726" y="8177"/>
                      <a:pt x="20889" y="7661"/>
                    </a:cubicBezTo>
                  </a:path>
                  <a:path w="21600" h="21600" fill="none" extrusionOk="0">
                    <a:moveTo>
                      <a:pt x="19186" y="3344"/>
                    </a:moveTo>
                    <a:cubicBezTo>
                      <a:pt x="19186" y="3328"/>
                      <a:pt x="19187" y="3313"/>
                      <a:pt x="19187" y="3297"/>
                    </a:cubicBezTo>
                    <a:cubicBezTo>
                      <a:pt x="19187" y="3101"/>
                      <a:pt x="19174" y="2905"/>
                      <a:pt x="19148" y="2712"/>
                    </a:cubicBezTo>
                  </a:path>
                  <a:path w="21600" h="21600" fill="none" extrusionOk="0">
                    <a:moveTo>
                      <a:pt x="14905" y="1165"/>
                    </a:moveTo>
                    <a:cubicBezTo>
                      <a:pt x="14754" y="1408"/>
                      <a:pt x="14629" y="1679"/>
                      <a:pt x="14535" y="1971"/>
                    </a:cubicBezTo>
                  </a:path>
                  <a:path w="21600" h="21600" fill="none" extrusionOk="0">
                    <a:moveTo>
                      <a:pt x="11221" y="1645"/>
                    </a:moveTo>
                    <a:cubicBezTo>
                      <a:pt x="11140" y="1866"/>
                      <a:pt x="11080" y="2099"/>
                      <a:pt x="11041" y="2340"/>
                    </a:cubicBezTo>
                  </a:path>
                  <a:path w="21600" h="21600" fill="none" extrusionOk="0">
                    <a:moveTo>
                      <a:pt x="7645" y="3276"/>
                    </a:moveTo>
                    <a:cubicBezTo>
                      <a:pt x="7449" y="3016"/>
                      <a:pt x="7231" y="2790"/>
                      <a:pt x="6995" y="2602"/>
                    </a:cubicBezTo>
                  </a:path>
                  <a:path w="21600" h="21600" fill="none" extrusionOk="0">
                    <a:moveTo>
                      <a:pt x="1942" y="7186"/>
                    </a:moveTo>
                    <a:cubicBezTo>
                      <a:pt x="1966" y="7426"/>
                      <a:pt x="2004" y="7663"/>
                      <a:pt x="2056" y="7895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algn="ctr">
                  <a:defRPr/>
                </a:pPr>
                <a:r>
                  <a:rPr lang="en-US" altLang="zh-CN" sz="1800" dirty="0">
                    <a:latin typeface="Arial" charset="0"/>
                    <a:ea typeface="宋体" charset="-122"/>
                    <a:cs typeface="宋体" charset="-122"/>
                  </a:rPr>
                  <a:t>P</a:t>
                </a:r>
                <a:endParaRPr lang="zh-CN" altLang="en-US" sz="1800" dirty="0">
                  <a:latin typeface="Arial" charset="0"/>
                  <a:ea typeface="宋体" charset="-122"/>
                  <a:cs typeface="宋体" charset="-122"/>
                </a:endParaRPr>
              </a:p>
            </p:txBody>
          </p:sp>
          <p:sp>
            <p:nvSpPr>
              <p:cNvPr id="61447" name="Line 17"/>
              <p:cNvSpPr>
                <a:spLocks noChangeShapeType="1"/>
              </p:cNvSpPr>
              <p:nvPr/>
            </p:nvSpPr>
            <p:spPr bwMode="auto">
              <a:xfrm flipV="1">
                <a:off x="5562600" y="3201988"/>
                <a:ext cx="990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1448" name="Line 18"/>
              <p:cNvSpPr>
                <a:spLocks noChangeShapeType="1"/>
              </p:cNvSpPr>
              <p:nvPr/>
            </p:nvSpPr>
            <p:spPr bwMode="auto">
              <a:xfrm>
                <a:off x="5562600" y="3582988"/>
                <a:ext cx="1143000" cy="914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79414" name="Cloud"/>
              <p:cNvSpPr>
                <a:spLocks noChangeAspect="1" noEditPoints="1" noChangeArrowheads="1"/>
              </p:cNvSpPr>
              <p:nvPr/>
            </p:nvSpPr>
            <p:spPr bwMode="auto">
              <a:xfrm>
                <a:off x="6477000" y="4116388"/>
                <a:ext cx="1600200" cy="836612"/>
              </a:xfrm>
              <a:custGeom>
                <a:avLst/>
                <a:gdLst>
                  <a:gd name="T0" fmla="*/ 67 w 21600"/>
                  <a:gd name="T1" fmla="*/ 10800 h 21600"/>
                  <a:gd name="T2" fmla="*/ 10800 w 21600"/>
                  <a:gd name="T3" fmla="*/ 21577 h 21600"/>
                  <a:gd name="T4" fmla="*/ 21582 w 21600"/>
                  <a:gd name="T5" fmla="*/ 10800 h 21600"/>
                  <a:gd name="T6" fmla="*/ 10800 w 21600"/>
                  <a:gd name="T7" fmla="*/ 1235 h 21600"/>
                  <a:gd name="T8" fmla="*/ 2977 w 21600"/>
                  <a:gd name="T9" fmla="*/ 3262 h 21600"/>
                  <a:gd name="T10" fmla="*/ 17087 w 21600"/>
                  <a:gd name="T11" fmla="*/ 173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 extrusionOk="0">
                    <a:moveTo>
                      <a:pt x="1949" y="7180"/>
                    </a:moveTo>
                    <a:cubicBezTo>
                      <a:pt x="841" y="7336"/>
                      <a:pt x="-1" y="8613"/>
                      <a:pt x="-1" y="10137"/>
                    </a:cubicBezTo>
                    <a:cubicBezTo>
                      <a:pt x="-1" y="11192"/>
                      <a:pt x="409" y="12169"/>
                      <a:pt x="1074" y="12702"/>
                    </a:cubicBezTo>
                    <a:lnTo>
                      <a:pt x="1063" y="12668"/>
                    </a:lnTo>
                    <a:cubicBezTo>
                      <a:pt x="685" y="13217"/>
                      <a:pt x="474" y="13940"/>
                      <a:pt x="474" y="14690"/>
                    </a:cubicBezTo>
                    <a:cubicBezTo>
                      <a:pt x="475" y="16325"/>
                      <a:pt x="1451" y="17650"/>
                      <a:pt x="2655" y="17650"/>
                    </a:cubicBezTo>
                    <a:cubicBezTo>
                      <a:pt x="2739" y="17650"/>
                      <a:pt x="2824" y="17643"/>
                      <a:pt x="2909" y="17629"/>
                    </a:cubicBezTo>
                    <a:lnTo>
                      <a:pt x="2897" y="17649"/>
                    </a:lnTo>
                    <a:cubicBezTo>
                      <a:pt x="3585" y="19288"/>
                      <a:pt x="4863" y="20299"/>
                      <a:pt x="6247" y="20299"/>
                    </a:cubicBezTo>
                    <a:cubicBezTo>
                      <a:pt x="6947" y="20299"/>
                      <a:pt x="7635" y="20039"/>
                      <a:pt x="8235" y="19546"/>
                    </a:cubicBezTo>
                    <a:lnTo>
                      <a:pt x="8229" y="19550"/>
                    </a:lnTo>
                    <a:cubicBezTo>
                      <a:pt x="8855" y="20829"/>
                      <a:pt x="9908" y="21596"/>
                      <a:pt x="11036" y="21596"/>
                    </a:cubicBezTo>
                    <a:cubicBezTo>
                      <a:pt x="12523" y="21596"/>
                      <a:pt x="13836" y="20267"/>
                      <a:pt x="14267" y="18324"/>
                    </a:cubicBezTo>
                    <a:lnTo>
                      <a:pt x="14270" y="18350"/>
                    </a:lnTo>
                    <a:cubicBezTo>
                      <a:pt x="14730" y="18740"/>
                      <a:pt x="15260" y="18946"/>
                      <a:pt x="15802" y="18946"/>
                    </a:cubicBezTo>
                    <a:cubicBezTo>
                      <a:pt x="17390" y="18946"/>
                      <a:pt x="18682" y="17205"/>
                      <a:pt x="18694" y="15045"/>
                    </a:cubicBezTo>
                    <a:lnTo>
                      <a:pt x="18689" y="15035"/>
                    </a:lnTo>
                    <a:cubicBezTo>
                      <a:pt x="20357" y="14710"/>
                      <a:pt x="21597" y="12765"/>
                      <a:pt x="21597" y="10472"/>
                    </a:cubicBezTo>
                    <a:cubicBezTo>
                      <a:pt x="21597" y="9456"/>
                      <a:pt x="21350" y="8469"/>
                      <a:pt x="20896" y="7663"/>
                    </a:cubicBezTo>
                    <a:lnTo>
                      <a:pt x="20889" y="7661"/>
                    </a:lnTo>
                    <a:cubicBezTo>
                      <a:pt x="21031" y="7208"/>
                      <a:pt x="21105" y="6721"/>
                      <a:pt x="21105" y="6228"/>
                    </a:cubicBezTo>
                    <a:cubicBezTo>
                      <a:pt x="21105" y="4588"/>
                      <a:pt x="20299" y="3150"/>
                      <a:pt x="19139" y="2719"/>
                    </a:cubicBezTo>
                    <a:lnTo>
                      <a:pt x="19148" y="2712"/>
                    </a:lnTo>
                    <a:cubicBezTo>
                      <a:pt x="18940" y="1142"/>
                      <a:pt x="17933" y="-1"/>
                      <a:pt x="16758" y="-1"/>
                    </a:cubicBezTo>
                    <a:cubicBezTo>
                      <a:pt x="16044" y="-1"/>
                      <a:pt x="15367" y="426"/>
                      <a:pt x="14905" y="1165"/>
                    </a:cubicBezTo>
                    <a:lnTo>
                      <a:pt x="14909" y="1170"/>
                    </a:lnTo>
                    <a:cubicBezTo>
                      <a:pt x="14497" y="432"/>
                      <a:pt x="13855" y="-1"/>
                      <a:pt x="13174" y="-1"/>
                    </a:cubicBezTo>
                    <a:cubicBezTo>
                      <a:pt x="12347" y="-1"/>
                      <a:pt x="11590" y="637"/>
                      <a:pt x="11221" y="1645"/>
                    </a:cubicBezTo>
                    <a:lnTo>
                      <a:pt x="11229" y="1694"/>
                    </a:lnTo>
                    <a:cubicBezTo>
                      <a:pt x="10730" y="1024"/>
                      <a:pt x="10058" y="649"/>
                      <a:pt x="9358" y="649"/>
                    </a:cubicBezTo>
                    <a:cubicBezTo>
                      <a:pt x="8372" y="649"/>
                      <a:pt x="7466" y="1391"/>
                      <a:pt x="7003" y="2578"/>
                    </a:cubicBezTo>
                    <a:lnTo>
                      <a:pt x="6995" y="2602"/>
                    </a:lnTo>
                    <a:cubicBezTo>
                      <a:pt x="6477" y="2189"/>
                      <a:pt x="5888" y="1971"/>
                      <a:pt x="5288" y="1971"/>
                    </a:cubicBezTo>
                    <a:cubicBezTo>
                      <a:pt x="3423" y="1972"/>
                      <a:pt x="1912" y="4029"/>
                      <a:pt x="1912" y="6567"/>
                    </a:cubicBezTo>
                    <a:cubicBezTo>
                      <a:pt x="1911" y="6774"/>
                      <a:pt x="1922" y="6981"/>
                      <a:pt x="1942" y="7186"/>
                    </a:cubicBezTo>
                    <a:close/>
                  </a:path>
                  <a:path w="21600" h="21600" fill="none" extrusionOk="0">
                    <a:moveTo>
                      <a:pt x="1074" y="12702"/>
                    </a:moveTo>
                    <a:cubicBezTo>
                      <a:pt x="1407" y="12969"/>
                      <a:pt x="1786" y="13109"/>
                      <a:pt x="2172" y="13109"/>
                    </a:cubicBezTo>
                    <a:cubicBezTo>
                      <a:pt x="2228" y="13109"/>
                      <a:pt x="2285" y="13107"/>
                      <a:pt x="2341" y="13101"/>
                    </a:cubicBezTo>
                  </a:path>
                  <a:path w="21600" h="21600" fill="none" extrusionOk="0">
                    <a:moveTo>
                      <a:pt x="2909" y="17629"/>
                    </a:moveTo>
                    <a:cubicBezTo>
                      <a:pt x="3099" y="17599"/>
                      <a:pt x="3285" y="17535"/>
                      <a:pt x="3463" y="17439"/>
                    </a:cubicBezTo>
                  </a:path>
                  <a:path w="21600" h="21600" fill="none" extrusionOk="0">
                    <a:moveTo>
                      <a:pt x="7895" y="18680"/>
                    </a:moveTo>
                    <a:cubicBezTo>
                      <a:pt x="7983" y="18985"/>
                      <a:pt x="8095" y="19277"/>
                      <a:pt x="8229" y="19550"/>
                    </a:cubicBezTo>
                  </a:path>
                  <a:path w="21600" h="21600" fill="none" extrusionOk="0">
                    <a:moveTo>
                      <a:pt x="14267" y="18324"/>
                    </a:moveTo>
                    <a:cubicBezTo>
                      <a:pt x="14336" y="18013"/>
                      <a:pt x="14380" y="17693"/>
                      <a:pt x="14400" y="17370"/>
                    </a:cubicBezTo>
                  </a:path>
                  <a:path w="21600" h="21600" fill="none" extrusionOk="0">
                    <a:moveTo>
                      <a:pt x="18694" y="15045"/>
                    </a:moveTo>
                    <a:cubicBezTo>
                      <a:pt x="18694" y="15034"/>
                      <a:pt x="18695" y="15024"/>
                      <a:pt x="18695" y="15013"/>
                    </a:cubicBezTo>
                    <a:cubicBezTo>
                      <a:pt x="18695" y="13508"/>
                      <a:pt x="18063" y="12136"/>
                      <a:pt x="17069" y="11477"/>
                    </a:cubicBezTo>
                  </a:path>
                  <a:path w="21600" h="21600" fill="none" extrusionOk="0">
                    <a:moveTo>
                      <a:pt x="20165" y="8999"/>
                    </a:moveTo>
                    <a:cubicBezTo>
                      <a:pt x="20479" y="8635"/>
                      <a:pt x="20726" y="8177"/>
                      <a:pt x="20889" y="7661"/>
                    </a:cubicBezTo>
                  </a:path>
                  <a:path w="21600" h="21600" fill="none" extrusionOk="0">
                    <a:moveTo>
                      <a:pt x="19186" y="3344"/>
                    </a:moveTo>
                    <a:cubicBezTo>
                      <a:pt x="19186" y="3328"/>
                      <a:pt x="19187" y="3313"/>
                      <a:pt x="19187" y="3297"/>
                    </a:cubicBezTo>
                    <a:cubicBezTo>
                      <a:pt x="19187" y="3101"/>
                      <a:pt x="19174" y="2905"/>
                      <a:pt x="19148" y="2712"/>
                    </a:cubicBezTo>
                  </a:path>
                  <a:path w="21600" h="21600" fill="none" extrusionOk="0">
                    <a:moveTo>
                      <a:pt x="14905" y="1165"/>
                    </a:moveTo>
                    <a:cubicBezTo>
                      <a:pt x="14754" y="1408"/>
                      <a:pt x="14629" y="1679"/>
                      <a:pt x="14535" y="1971"/>
                    </a:cubicBezTo>
                  </a:path>
                  <a:path w="21600" h="21600" fill="none" extrusionOk="0">
                    <a:moveTo>
                      <a:pt x="11221" y="1645"/>
                    </a:moveTo>
                    <a:cubicBezTo>
                      <a:pt x="11140" y="1866"/>
                      <a:pt x="11080" y="2099"/>
                      <a:pt x="11041" y="2340"/>
                    </a:cubicBezTo>
                  </a:path>
                  <a:path w="21600" h="21600" fill="none" extrusionOk="0">
                    <a:moveTo>
                      <a:pt x="7645" y="3276"/>
                    </a:moveTo>
                    <a:cubicBezTo>
                      <a:pt x="7449" y="3016"/>
                      <a:pt x="7231" y="2790"/>
                      <a:pt x="6995" y="2602"/>
                    </a:cubicBezTo>
                  </a:path>
                  <a:path w="21600" h="21600" fill="none" extrusionOk="0">
                    <a:moveTo>
                      <a:pt x="1942" y="7186"/>
                    </a:moveTo>
                    <a:cubicBezTo>
                      <a:pt x="1966" y="7426"/>
                      <a:pt x="2004" y="7663"/>
                      <a:pt x="2056" y="7895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algn="ctr">
                  <a:defRPr/>
                </a:pPr>
                <a:r>
                  <a:rPr lang="en-US" altLang="zh-CN" sz="1800" dirty="0">
                    <a:latin typeface="Arial" charset="0"/>
                    <a:ea typeface="宋体" charset="-122"/>
                    <a:cs typeface="宋体" charset="-122"/>
                  </a:rPr>
                  <a:t>C</a:t>
                </a:r>
                <a:endParaRPr lang="zh-CN" altLang="en-US" sz="1800" dirty="0">
                  <a:latin typeface="Arial" charset="0"/>
                  <a:ea typeface="宋体" charset="-122"/>
                  <a:cs typeface="宋体" charset="-122"/>
                </a:endParaRPr>
              </a:p>
            </p:txBody>
          </p:sp>
          <p:sp>
            <p:nvSpPr>
              <p:cNvPr id="1979415" name="Cloud"/>
              <p:cNvSpPr>
                <a:spLocks noChangeAspect="1" noEditPoints="1" noChangeArrowheads="1"/>
              </p:cNvSpPr>
              <p:nvPr/>
            </p:nvSpPr>
            <p:spPr bwMode="auto">
              <a:xfrm>
                <a:off x="6553200" y="2822575"/>
                <a:ext cx="1600200" cy="836613"/>
              </a:xfrm>
              <a:custGeom>
                <a:avLst/>
                <a:gdLst>
                  <a:gd name="T0" fmla="*/ 67 w 21600"/>
                  <a:gd name="T1" fmla="*/ 10800 h 21600"/>
                  <a:gd name="T2" fmla="*/ 10800 w 21600"/>
                  <a:gd name="T3" fmla="*/ 21577 h 21600"/>
                  <a:gd name="T4" fmla="*/ 21582 w 21600"/>
                  <a:gd name="T5" fmla="*/ 10800 h 21600"/>
                  <a:gd name="T6" fmla="*/ 10800 w 21600"/>
                  <a:gd name="T7" fmla="*/ 1235 h 21600"/>
                  <a:gd name="T8" fmla="*/ 2977 w 21600"/>
                  <a:gd name="T9" fmla="*/ 3262 h 21600"/>
                  <a:gd name="T10" fmla="*/ 17087 w 21600"/>
                  <a:gd name="T11" fmla="*/ 173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 extrusionOk="0">
                    <a:moveTo>
                      <a:pt x="1949" y="7180"/>
                    </a:moveTo>
                    <a:cubicBezTo>
                      <a:pt x="841" y="7336"/>
                      <a:pt x="-1" y="8613"/>
                      <a:pt x="-1" y="10137"/>
                    </a:cubicBezTo>
                    <a:cubicBezTo>
                      <a:pt x="-1" y="11192"/>
                      <a:pt x="409" y="12169"/>
                      <a:pt x="1074" y="12702"/>
                    </a:cubicBezTo>
                    <a:lnTo>
                      <a:pt x="1063" y="12668"/>
                    </a:lnTo>
                    <a:cubicBezTo>
                      <a:pt x="685" y="13217"/>
                      <a:pt x="474" y="13940"/>
                      <a:pt x="474" y="14690"/>
                    </a:cubicBezTo>
                    <a:cubicBezTo>
                      <a:pt x="475" y="16325"/>
                      <a:pt x="1451" y="17650"/>
                      <a:pt x="2655" y="17650"/>
                    </a:cubicBezTo>
                    <a:cubicBezTo>
                      <a:pt x="2739" y="17650"/>
                      <a:pt x="2824" y="17643"/>
                      <a:pt x="2909" y="17629"/>
                    </a:cubicBezTo>
                    <a:lnTo>
                      <a:pt x="2897" y="17649"/>
                    </a:lnTo>
                    <a:cubicBezTo>
                      <a:pt x="3585" y="19288"/>
                      <a:pt x="4863" y="20299"/>
                      <a:pt x="6247" y="20299"/>
                    </a:cubicBezTo>
                    <a:cubicBezTo>
                      <a:pt x="6947" y="20299"/>
                      <a:pt x="7635" y="20039"/>
                      <a:pt x="8235" y="19546"/>
                    </a:cubicBezTo>
                    <a:lnTo>
                      <a:pt x="8229" y="19550"/>
                    </a:lnTo>
                    <a:cubicBezTo>
                      <a:pt x="8855" y="20829"/>
                      <a:pt x="9908" y="21596"/>
                      <a:pt x="11036" y="21596"/>
                    </a:cubicBezTo>
                    <a:cubicBezTo>
                      <a:pt x="12523" y="21596"/>
                      <a:pt x="13836" y="20267"/>
                      <a:pt x="14267" y="18324"/>
                    </a:cubicBezTo>
                    <a:lnTo>
                      <a:pt x="14270" y="18350"/>
                    </a:lnTo>
                    <a:cubicBezTo>
                      <a:pt x="14730" y="18740"/>
                      <a:pt x="15260" y="18946"/>
                      <a:pt x="15802" y="18946"/>
                    </a:cubicBezTo>
                    <a:cubicBezTo>
                      <a:pt x="17390" y="18946"/>
                      <a:pt x="18682" y="17205"/>
                      <a:pt x="18694" y="15045"/>
                    </a:cubicBezTo>
                    <a:lnTo>
                      <a:pt x="18689" y="15035"/>
                    </a:lnTo>
                    <a:cubicBezTo>
                      <a:pt x="20357" y="14710"/>
                      <a:pt x="21597" y="12765"/>
                      <a:pt x="21597" y="10472"/>
                    </a:cubicBezTo>
                    <a:cubicBezTo>
                      <a:pt x="21597" y="9456"/>
                      <a:pt x="21350" y="8469"/>
                      <a:pt x="20896" y="7663"/>
                    </a:cubicBezTo>
                    <a:lnTo>
                      <a:pt x="20889" y="7661"/>
                    </a:lnTo>
                    <a:cubicBezTo>
                      <a:pt x="21031" y="7208"/>
                      <a:pt x="21105" y="6721"/>
                      <a:pt x="21105" y="6228"/>
                    </a:cubicBezTo>
                    <a:cubicBezTo>
                      <a:pt x="21105" y="4588"/>
                      <a:pt x="20299" y="3150"/>
                      <a:pt x="19139" y="2719"/>
                    </a:cubicBezTo>
                    <a:lnTo>
                      <a:pt x="19148" y="2712"/>
                    </a:lnTo>
                    <a:cubicBezTo>
                      <a:pt x="18940" y="1142"/>
                      <a:pt x="17933" y="-1"/>
                      <a:pt x="16758" y="-1"/>
                    </a:cubicBezTo>
                    <a:cubicBezTo>
                      <a:pt x="16044" y="-1"/>
                      <a:pt x="15367" y="426"/>
                      <a:pt x="14905" y="1165"/>
                    </a:cubicBezTo>
                    <a:lnTo>
                      <a:pt x="14909" y="1170"/>
                    </a:lnTo>
                    <a:cubicBezTo>
                      <a:pt x="14497" y="432"/>
                      <a:pt x="13855" y="-1"/>
                      <a:pt x="13174" y="-1"/>
                    </a:cubicBezTo>
                    <a:cubicBezTo>
                      <a:pt x="12347" y="-1"/>
                      <a:pt x="11590" y="637"/>
                      <a:pt x="11221" y="1645"/>
                    </a:cubicBezTo>
                    <a:lnTo>
                      <a:pt x="11229" y="1694"/>
                    </a:lnTo>
                    <a:cubicBezTo>
                      <a:pt x="10730" y="1024"/>
                      <a:pt x="10058" y="649"/>
                      <a:pt x="9358" y="649"/>
                    </a:cubicBezTo>
                    <a:cubicBezTo>
                      <a:pt x="8372" y="649"/>
                      <a:pt x="7466" y="1391"/>
                      <a:pt x="7003" y="2578"/>
                    </a:cubicBezTo>
                    <a:lnTo>
                      <a:pt x="6995" y="2602"/>
                    </a:lnTo>
                    <a:cubicBezTo>
                      <a:pt x="6477" y="2189"/>
                      <a:pt x="5888" y="1971"/>
                      <a:pt x="5288" y="1971"/>
                    </a:cubicBezTo>
                    <a:cubicBezTo>
                      <a:pt x="3423" y="1972"/>
                      <a:pt x="1912" y="4029"/>
                      <a:pt x="1912" y="6567"/>
                    </a:cubicBezTo>
                    <a:cubicBezTo>
                      <a:pt x="1911" y="6774"/>
                      <a:pt x="1922" y="6981"/>
                      <a:pt x="1942" y="7186"/>
                    </a:cubicBezTo>
                    <a:close/>
                  </a:path>
                  <a:path w="21600" h="21600" fill="none" extrusionOk="0">
                    <a:moveTo>
                      <a:pt x="1074" y="12702"/>
                    </a:moveTo>
                    <a:cubicBezTo>
                      <a:pt x="1407" y="12969"/>
                      <a:pt x="1786" y="13109"/>
                      <a:pt x="2172" y="13109"/>
                    </a:cubicBezTo>
                    <a:cubicBezTo>
                      <a:pt x="2228" y="13109"/>
                      <a:pt x="2285" y="13107"/>
                      <a:pt x="2341" y="13101"/>
                    </a:cubicBezTo>
                  </a:path>
                  <a:path w="21600" h="21600" fill="none" extrusionOk="0">
                    <a:moveTo>
                      <a:pt x="2909" y="17629"/>
                    </a:moveTo>
                    <a:cubicBezTo>
                      <a:pt x="3099" y="17599"/>
                      <a:pt x="3285" y="17535"/>
                      <a:pt x="3463" y="17439"/>
                    </a:cubicBezTo>
                  </a:path>
                  <a:path w="21600" h="21600" fill="none" extrusionOk="0">
                    <a:moveTo>
                      <a:pt x="7895" y="18680"/>
                    </a:moveTo>
                    <a:cubicBezTo>
                      <a:pt x="7983" y="18985"/>
                      <a:pt x="8095" y="19277"/>
                      <a:pt x="8229" y="19550"/>
                    </a:cubicBezTo>
                  </a:path>
                  <a:path w="21600" h="21600" fill="none" extrusionOk="0">
                    <a:moveTo>
                      <a:pt x="14267" y="18324"/>
                    </a:moveTo>
                    <a:cubicBezTo>
                      <a:pt x="14336" y="18013"/>
                      <a:pt x="14380" y="17693"/>
                      <a:pt x="14400" y="17370"/>
                    </a:cubicBezTo>
                  </a:path>
                  <a:path w="21600" h="21600" fill="none" extrusionOk="0">
                    <a:moveTo>
                      <a:pt x="18694" y="15045"/>
                    </a:moveTo>
                    <a:cubicBezTo>
                      <a:pt x="18694" y="15034"/>
                      <a:pt x="18695" y="15024"/>
                      <a:pt x="18695" y="15013"/>
                    </a:cubicBezTo>
                    <a:cubicBezTo>
                      <a:pt x="18695" y="13508"/>
                      <a:pt x="18063" y="12136"/>
                      <a:pt x="17069" y="11477"/>
                    </a:cubicBezTo>
                  </a:path>
                  <a:path w="21600" h="21600" fill="none" extrusionOk="0">
                    <a:moveTo>
                      <a:pt x="20165" y="8999"/>
                    </a:moveTo>
                    <a:cubicBezTo>
                      <a:pt x="20479" y="8635"/>
                      <a:pt x="20726" y="8177"/>
                      <a:pt x="20889" y="7661"/>
                    </a:cubicBezTo>
                  </a:path>
                  <a:path w="21600" h="21600" fill="none" extrusionOk="0">
                    <a:moveTo>
                      <a:pt x="19186" y="3344"/>
                    </a:moveTo>
                    <a:cubicBezTo>
                      <a:pt x="19186" y="3328"/>
                      <a:pt x="19187" y="3313"/>
                      <a:pt x="19187" y="3297"/>
                    </a:cubicBezTo>
                    <a:cubicBezTo>
                      <a:pt x="19187" y="3101"/>
                      <a:pt x="19174" y="2905"/>
                      <a:pt x="19148" y="2712"/>
                    </a:cubicBezTo>
                  </a:path>
                  <a:path w="21600" h="21600" fill="none" extrusionOk="0">
                    <a:moveTo>
                      <a:pt x="14905" y="1165"/>
                    </a:moveTo>
                    <a:cubicBezTo>
                      <a:pt x="14754" y="1408"/>
                      <a:pt x="14629" y="1679"/>
                      <a:pt x="14535" y="1971"/>
                    </a:cubicBezTo>
                  </a:path>
                  <a:path w="21600" h="21600" fill="none" extrusionOk="0">
                    <a:moveTo>
                      <a:pt x="11221" y="1645"/>
                    </a:moveTo>
                    <a:cubicBezTo>
                      <a:pt x="11140" y="1866"/>
                      <a:pt x="11080" y="2099"/>
                      <a:pt x="11041" y="2340"/>
                    </a:cubicBezTo>
                  </a:path>
                  <a:path w="21600" h="21600" fill="none" extrusionOk="0">
                    <a:moveTo>
                      <a:pt x="7645" y="3276"/>
                    </a:moveTo>
                    <a:cubicBezTo>
                      <a:pt x="7449" y="3016"/>
                      <a:pt x="7231" y="2790"/>
                      <a:pt x="6995" y="2602"/>
                    </a:cubicBezTo>
                  </a:path>
                  <a:path w="21600" h="21600" fill="none" extrusionOk="0">
                    <a:moveTo>
                      <a:pt x="1942" y="7186"/>
                    </a:moveTo>
                    <a:cubicBezTo>
                      <a:pt x="1966" y="7426"/>
                      <a:pt x="2004" y="7663"/>
                      <a:pt x="2056" y="7895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algn="ctr">
                  <a:defRPr/>
                </a:pPr>
                <a:endParaRPr lang="en-US" altLang="zh-CN" sz="1800" dirty="0">
                  <a:latin typeface="Arial" charset="0"/>
                  <a:ea typeface="宋体" charset="-122"/>
                  <a:cs typeface="宋体" charset="-122"/>
                </a:endParaRPr>
              </a:p>
              <a:p>
                <a:pPr algn="ctr">
                  <a:defRPr/>
                </a:pPr>
                <a:r>
                  <a:rPr lang="en-US" altLang="zh-CN" sz="1800" dirty="0">
                    <a:latin typeface="Arial" charset="0"/>
                    <a:ea typeface="宋体" charset="-122"/>
                    <a:cs typeface="宋体" charset="-122"/>
                  </a:rPr>
                  <a:t>B</a:t>
                </a:r>
                <a:endParaRPr lang="zh-CN" altLang="en-US" sz="1800" dirty="0">
                  <a:latin typeface="Arial" charset="0"/>
                  <a:ea typeface="宋体" charset="-122"/>
                  <a:cs typeface="宋体" charset="-122"/>
                </a:endParaRPr>
              </a:p>
            </p:txBody>
          </p:sp>
          <p:sp>
            <p:nvSpPr>
              <p:cNvPr id="1979432" name="Cloud"/>
              <p:cNvSpPr>
                <a:spLocks noChangeAspect="1" noEditPoints="1" noChangeArrowheads="1"/>
              </p:cNvSpPr>
              <p:nvPr/>
            </p:nvSpPr>
            <p:spPr bwMode="auto">
              <a:xfrm>
                <a:off x="304800" y="3886200"/>
                <a:ext cx="1600200" cy="836613"/>
              </a:xfrm>
              <a:custGeom>
                <a:avLst/>
                <a:gdLst>
                  <a:gd name="T0" fmla="*/ 67 w 21600"/>
                  <a:gd name="T1" fmla="*/ 10800 h 21600"/>
                  <a:gd name="T2" fmla="*/ 10800 w 21600"/>
                  <a:gd name="T3" fmla="*/ 21577 h 21600"/>
                  <a:gd name="T4" fmla="*/ 21582 w 21600"/>
                  <a:gd name="T5" fmla="*/ 10800 h 21600"/>
                  <a:gd name="T6" fmla="*/ 10800 w 21600"/>
                  <a:gd name="T7" fmla="*/ 1235 h 21600"/>
                  <a:gd name="T8" fmla="*/ 2977 w 21600"/>
                  <a:gd name="T9" fmla="*/ 3262 h 21600"/>
                  <a:gd name="T10" fmla="*/ 17087 w 21600"/>
                  <a:gd name="T11" fmla="*/ 173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 extrusionOk="0">
                    <a:moveTo>
                      <a:pt x="1949" y="7180"/>
                    </a:moveTo>
                    <a:cubicBezTo>
                      <a:pt x="841" y="7336"/>
                      <a:pt x="-1" y="8613"/>
                      <a:pt x="-1" y="10137"/>
                    </a:cubicBezTo>
                    <a:cubicBezTo>
                      <a:pt x="-1" y="11192"/>
                      <a:pt x="409" y="12169"/>
                      <a:pt x="1074" y="12702"/>
                    </a:cubicBezTo>
                    <a:lnTo>
                      <a:pt x="1063" y="12668"/>
                    </a:lnTo>
                    <a:cubicBezTo>
                      <a:pt x="685" y="13217"/>
                      <a:pt x="474" y="13940"/>
                      <a:pt x="474" y="14690"/>
                    </a:cubicBezTo>
                    <a:cubicBezTo>
                      <a:pt x="475" y="16325"/>
                      <a:pt x="1451" y="17650"/>
                      <a:pt x="2655" y="17650"/>
                    </a:cubicBezTo>
                    <a:cubicBezTo>
                      <a:pt x="2739" y="17650"/>
                      <a:pt x="2824" y="17643"/>
                      <a:pt x="2909" y="17629"/>
                    </a:cubicBezTo>
                    <a:lnTo>
                      <a:pt x="2897" y="17649"/>
                    </a:lnTo>
                    <a:cubicBezTo>
                      <a:pt x="3585" y="19288"/>
                      <a:pt x="4863" y="20299"/>
                      <a:pt x="6247" y="20299"/>
                    </a:cubicBezTo>
                    <a:cubicBezTo>
                      <a:pt x="6947" y="20299"/>
                      <a:pt x="7635" y="20039"/>
                      <a:pt x="8235" y="19546"/>
                    </a:cubicBezTo>
                    <a:lnTo>
                      <a:pt x="8229" y="19550"/>
                    </a:lnTo>
                    <a:cubicBezTo>
                      <a:pt x="8855" y="20829"/>
                      <a:pt x="9908" y="21596"/>
                      <a:pt x="11036" y="21596"/>
                    </a:cubicBezTo>
                    <a:cubicBezTo>
                      <a:pt x="12523" y="21596"/>
                      <a:pt x="13836" y="20267"/>
                      <a:pt x="14267" y="18324"/>
                    </a:cubicBezTo>
                    <a:lnTo>
                      <a:pt x="14270" y="18350"/>
                    </a:lnTo>
                    <a:cubicBezTo>
                      <a:pt x="14730" y="18740"/>
                      <a:pt x="15260" y="18946"/>
                      <a:pt x="15802" y="18946"/>
                    </a:cubicBezTo>
                    <a:cubicBezTo>
                      <a:pt x="17390" y="18946"/>
                      <a:pt x="18682" y="17205"/>
                      <a:pt x="18694" y="15045"/>
                    </a:cubicBezTo>
                    <a:lnTo>
                      <a:pt x="18689" y="15035"/>
                    </a:lnTo>
                    <a:cubicBezTo>
                      <a:pt x="20357" y="14710"/>
                      <a:pt x="21597" y="12765"/>
                      <a:pt x="21597" y="10472"/>
                    </a:cubicBezTo>
                    <a:cubicBezTo>
                      <a:pt x="21597" y="9456"/>
                      <a:pt x="21350" y="8469"/>
                      <a:pt x="20896" y="7663"/>
                    </a:cubicBezTo>
                    <a:lnTo>
                      <a:pt x="20889" y="7661"/>
                    </a:lnTo>
                    <a:cubicBezTo>
                      <a:pt x="21031" y="7208"/>
                      <a:pt x="21105" y="6721"/>
                      <a:pt x="21105" y="6228"/>
                    </a:cubicBezTo>
                    <a:cubicBezTo>
                      <a:pt x="21105" y="4588"/>
                      <a:pt x="20299" y="3150"/>
                      <a:pt x="19139" y="2719"/>
                    </a:cubicBezTo>
                    <a:lnTo>
                      <a:pt x="19148" y="2712"/>
                    </a:lnTo>
                    <a:cubicBezTo>
                      <a:pt x="18940" y="1142"/>
                      <a:pt x="17933" y="-1"/>
                      <a:pt x="16758" y="-1"/>
                    </a:cubicBezTo>
                    <a:cubicBezTo>
                      <a:pt x="16044" y="-1"/>
                      <a:pt x="15367" y="426"/>
                      <a:pt x="14905" y="1165"/>
                    </a:cubicBezTo>
                    <a:lnTo>
                      <a:pt x="14909" y="1170"/>
                    </a:lnTo>
                    <a:cubicBezTo>
                      <a:pt x="14497" y="432"/>
                      <a:pt x="13855" y="-1"/>
                      <a:pt x="13174" y="-1"/>
                    </a:cubicBezTo>
                    <a:cubicBezTo>
                      <a:pt x="12347" y="-1"/>
                      <a:pt x="11590" y="637"/>
                      <a:pt x="11221" y="1645"/>
                    </a:cubicBezTo>
                    <a:lnTo>
                      <a:pt x="11229" y="1694"/>
                    </a:lnTo>
                    <a:cubicBezTo>
                      <a:pt x="10730" y="1024"/>
                      <a:pt x="10058" y="649"/>
                      <a:pt x="9358" y="649"/>
                    </a:cubicBezTo>
                    <a:cubicBezTo>
                      <a:pt x="8372" y="649"/>
                      <a:pt x="7466" y="1391"/>
                      <a:pt x="7003" y="2578"/>
                    </a:cubicBezTo>
                    <a:lnTo>
                      <a:pt x="6995" y="2602"/>
                    </a:lnTo>
                    <a:cubicBezTo>
                      <a:pt x="6477" y="2189"/>
                      <a:pt x="5888" y="1971"/>
                      <a:pt x="5288" y="1971"/>
                    </a:cubicBezTo>
                    <a:cubicBezTo>
                      <a:pt x="3423" y="1972"/>
                      <a:pt x="1912" y="4029"/>
                      <a:pt x="1912" y="6567"/>
                    </a:cubicBezTo>
                    <a:cubicBezTo>
                      <a:pt x="1911" y="6774"/>
                      <a:pt x="1922" y="6981"/>
                      <a:pt x="1942" y="7186"/>
                    </a:cubicBezTo>
                    <a:close/>
                  </a:path>
                  <a:path w="21600" h="21600" fill="none" extrusionOk="0">
                    <a:moveTo>
                      <a:pt x="1074" y="12702"/>
                    </a:moveTo>
                    <a:cubicBezTo>
                      <a:pt x="1407" y="12969"/>
                      <a:pt x="1786" y="13109"/>
                      <a:pt x="2172" y="13109"/>
                    </a:cubicBezTo>
                    <a:cubicBezTo>
                      <a:pt x="2228" y="13109"/>
                      <a:pt x="2285" y="13107"/>
                      <a:pt x="2341" y="13101"/>
                    </a:cubicBezTo>
                  </a:path>
                  <a:path w="21600" h="21600" fill="none" extrusionOk="0">
                    <a:moveTo>
                      <a:pt x="2909" y="17629"/>
                    </a:moveTo>
                    <a:cubicBezTo>
                      <a:pt x="3099" y="17599"/>
                      <a:pt x="3285" y="17535"/>
                      <a:pt x="3463" y="17439"/>
                    </a:cubicBezTo>
                  </a:path>
                  <a:path w="21600" h="21600" fill="none" extrusionOk="0">
                    <a:moveTo>
                      <a:pt x="7895" y="18680"/>
                    </a:moveTo>
                    <a:cubicBezTo>
                      <a:pt x="7983" y="18985"/>
                      <a:pt x="8095" y="19277"/>
                      <a:pt x="8229" y="19550"/>
                    </a:cubicBezTo>
                  </a:path>
                  <a:path w="21600" h="21600" fill="none" extrusionOk="0">
                    <a:moveTo>
                      <a:pt x="14267" y="18324"/>
                    </a:moveTo>
                    <a:cubicBezTo>
                      <a:pt x="14336" y="18013"/>
                      <a:pt x="14380" y="17693"/>
                      <a:pt x="14400" y="17370"/>
                    </a:cubicBezTo>
                  </a:path>
                  <a:path w="21600" h="21600" fill="none" extrusionOk="0">
                    <a:moveTo>
                      <a:pt x="18694" y="15045"/>
                    </a:moveTo>
                    <a:cubicBezTo>
                      <a:pt x="18694" y="15034"/>
                      <a:pt x="18695" y="15024"/>
                      <a:pt x="18695" y="15013"/>
                    </a:cubicBezTo>
                    <a:cubicBezTo>
                      <a:pt x="18695" y="13508"/>
                      <a:pt x="18063" y="12136"/>
                      <a:pt x="17069" y="11477"/>
                    </a:cubicBezTo>
                  </a:path>
                  <a:path w="21600" h="21600" fill="none" extrusionOk="0">
                    <a:moveTo>
                      <a:pt x="20165" y="8999"/>
                    </a:moveTo>
                    <a:cubicBezTo>
                      <a:pt x="20479" y="8635"/>
                      <a:pt x="20726" y="8177"/>
                      <a:pt x="20889" y="7661"/>
                    </a:cubicBezTo>
                  </a:path>
                  <a:path w="21600" h="21600" fill="none" extrusionOk="0">
                    <a:moveTo>
                      <a:pt x="19186" y="3344"/>
                    </a:moveTo>
                    <a:cubicBezTo>
                      <a:pt x="19186" y="3328"/>
                      <a:pt x="19187" y="3313"/>
                      <a:pt x="19187" y="3297"/>
                    </a:cubicBezTo>
                    <a:cubicBezTo>
                      <a:pt x="19187" y="3101"/>
                      <a:pt x="19174" y="2905"/>
                      <a:pt x="19148" y="2712"/>
                    </a:cubicBezTo>
                  </a:path>
                  <a:path w="21600" h="21600" fill="none" extrusionOk="0">
                    <a:moveTo>
                      <a:pt x="14905" y="1165"/>
                    </a:moveTo>
                    <a:cubicBezTo>
                      <a:pt x="14754" y="1408"/>
                      <a:pt x="14629" y="1679"/>
                      <a:pt x="14535" y="1971"/>
                    </a:cubicBezTo>
                  </a:path>
                  <a:path w="21600" h="21600" fill="none" extrusionOk="0">
                    <a:moveTo>
                      <a:pt x="11221" y="1645"/>
                    </a:moveTo>
                    <a:cubicBezTo>
                      <a:pt x="11140" y="1866"/>
                      <a:pt x="11080" y="2099"/>
                      <a:pt x="11041" y="2340"/>
                    </a:cubicBezTo>
                  </a:path>
                  <a:path w="21600" h="21600" fill="none" extrusionOk="0">
                    <a:moveTo>
                      <a:pt x="7645" y="3276"/>
                    </a:moveTo>
                    <a:cubicBezTo>
                      <a:pt x="7449" y="3016"/>
                      <a:pt x="7231" y="2790"/>
                      <a:pt x="6995" y="2602"/>
                    </a:cubicBezTo>
                  </a:path>
                  <a:path w="21600" h="21600" fill="none" extrusionOk="0">
                    <a:moveTo>
                      <a:pt x="1942" y="7186"/>
                    </a:moveTo>
                    <a:cubicBezTo>
                      <a:pt x="1966" y="7426"/>
                      <a:pt x="2004" y="7663"/>
                      <a:pt x="2056" y="7895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algn="ctr">
                  <a:defRPr/>
                </a:pPr>
                <a:r>
                  <a:rPr lang="en-US" altLang="zh-CN" sz="1800" dirty="0">
                    <a:latin typeface="Arial" charset="0"/>
                    <a:ea typeface="宋体" charset="-122"/>
                    <a:cs typeface="宋体" charset="-122"/>
                  </a:rPr>
                  <a:t>Q</a:t>
                </a:r>
                <a:endParaRPr lang="zh-CN" altLang="en-US" sz="1800" dirty="0">
                  <a:latin typeface="Arial" charset="0"/>
                  <a:ea typeface="宋体" charset="-122"/>
                  <a:cs typeface="宋体" charset="-122"/>
                </a:endParaRPr>
              </a:p>
            </p:txBody>
          </p:sp>
        </p:grpSp>
        <p:sp>
          <p:nvSpPr>
            <p:cNvPr id="61468" name="Line 41"/>
            <p:cNvSpPr>
              <a:spLocks noChangeShapeType="1"/>
            </p:cNvSpPr>
            <p:nvPr/>
          </p:nvSpPr>
          <p:spPr bwMode="auto">
            <a:xfrm flipH="1">
              <a:off x="1600200" y="4038600"/>
              <a:ext cx="10668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79424" name="Line 32"/>
          <p:cNvSpPr>
            <a:spLocks noChangeShapeType="1"/>
          </p:cNvSpPr>
          <p:nvPr/>
        </p:nvSpPr>
        <p:spPr bwMode="auto">
          <a:xfrm flipH="1" flipV="1">
            <a:off x="1524000" y="2971800"/>
            <a:ext cx="1219200" cy="15240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" name="Group 47"/>
          <p:cNvGrpSpPr>
            <a:grpSpLocks/>
          </p:cNvGrpSpPr>
          <p:nvPr/>
        </p:nvGrpSpPr>
        <p:grpSpPr bwMode="auto">
          <a:xfrm>
            <a:off x="2057400" y="3886200"/>
            <a:ext cx="304800" cy="533400"/>
            <a:chOff x="1392" y="2688"/>
            <a:chExt cx="192" cy="336"/>
          </a:xfrm>
          <a:effectLst/>
        </p:grpSpPr>
        <p:sp>
          <p:nvSpPr>
            <p:cNvPr id="61476" name="Line 48"/>
            <p:cNvSpPr>
              <a:spLocks noChangeShapeType="1"/>
            </p:cNvSpPr>
            <p:nvPr/>
          </p:nvSpPr>
          <p:spPr bwMode="auto">
            <a:xfrm>
              <a:off x="1392" y="2736"/>
              <a:ext cx="192" cy="24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77" name="Line 49"/>
            <p:cNvSpPr>
              <a:spLocks noChangeShapeType="1"/>
            </p:cNvSpPr>
            <p:nvPr/>
          </p:nvSpPr>
          <p:spPr bwMode="auto">
            <a:xfrm flipH="1">
              <a:off x="1440" y="2688"/>
              <a:ext cx="96" cy="336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79434" name="Line 42"/>
          <p:cNvSpPr>
            <a:spLocks noChangeShapeType="1"/>
          </p:cNvSpPr>
          <p:nvPr/>
        </p:nvSpPr>
        <p:spPr bwMode="auto">
          <a:xfrm flipH="1">
            <a:off x="2286000" y="3962400"/>
            <a:ext cx="457200" cy="7620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79419" name="Freeform 27"/>
          <p:cNvSpPr>
            <a:spLocks/>
          </p:cNvSpPr>
          <p:nvPr/>
        </p:nvSpPr>
        <p:spPr bwMode="auto">
          <a:xfrm>
            <a:off x="5638800" y="2819400"/>
            <a:ext cx="2971800" cy="546100"/>
          </a:xfrm>
          <a:custGeom>
            <a:avLst/>
            <a:gdLst>
              <a:gd name="T0" fmla="*/ 2147483647 w 1872"/>
              <a:gd name="T1" fmla="*/ 846772500 h 344"/>
              <a:gd name="T2" fmla="*/ 2147483647 w 1872"/>
              <a:gd name="T3" fmla="*/ 725805000 h 344"/>
              <a:gd name="T4" fmla="*/ 2147483647 w 1872"/>
              <a:gd name="T5" fmla="*/ 0 h 344"/>
              <a:gd name="T6" fmla="*/ 0 w 1872"/>
              <a:gd name="T7" fmla="*/ 725805000 h 344"/>
              <a:gd name="T8" fmla="*/ 0 60000 65536"/>
              <a:gd name="T9" fmla="*/ 0 60000 65536"/>
              <a:gd name="T10" fmla="*/ 0 60000 65536"/>
              <a:gd name="T11" fmla="*/ 0 60000 65536"/>
              <a:gd name="T12" fmla="*/ 0 w 1872"/>
              <a:gd name="T13" fmla="*/ 0 h 344"/>
              <a:gd name="T14" fmla="*/ 1872 w 1872"/>
              <a:gd name="T15" fmla="*/ 344 h 3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72" h="344">
                <a:moveTo>
                  <a:pt x="1824" y="336"/>
                </a:moveTo>
                <a:cubicBezTo>
                  <a:pt x="1848" y="340"/>
                  <a:pt x="1872" y="344"/>
                  <a:pt x="1728" y="288"/>
                </a:cubicBezTo>
                <a:cubicBezTo>
                  <a:pt x="1584" y="232"/>
                  <a:pt x="1248" y="0"/>
                  <a:pt x="960" y="0"/>
                </a:cubicBezTo>
                <a:cubicBezTo>
                  <a:pt x="672" y="0"/>
                  <a:pt x="336" y="144"/>
                  <a:pt x="0" y="288"/>
                </a:cubicBezTo>
              </a:path>
            </a:pathLst>
          </a:custGeom>
          <a:noFill/>
          <a:ln w="38100">
            <a:solidFill>
              <a:srgbClr val="008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79420" name="Freeform 28"/>
          <p:cNvSpPr>
            <a:spLocks/>
          </p:cNvSpPr>
          <p:nvPr/>
        </p:nvSpPr>
        <p:spPr bwMode="auto">
          <a:xfrm>
            <a:off x="5486400" y="3733800"/>
            <a:ext cx="3048000" cy="1066800"/>
          </a:xfrm>
          <a:custGeom>
            <a:avLst/>
            <a:gdLst>
              <a:gd name="T0" fmla="*/ 2147483647 w 1872"/>
              <a:gd name="T1" fmla="*/ 987901250 h 576"/>
              <a:gd name="T2" fmla="*/ 2147483647 w 1872"/>
              <a:gd name="T3" fmla="*/ 1811152292 h 576"/>
              <a:gd name="T4" fmla="*/ 0 w 1872"/>
              <a:gd name="T5" fmla="*/ 0 h 576"/>
              <a:gd name="T6" fmla="*/ 0 60000 65536"/>
              <a:gd name="T7" fmla="*/ 0 60000 65536"/>
              <a:gd name="T8" fmla="*/ 0 60000 65536"/>
              <a:gd name="T9" fmla="*/ 0 w 1872"/>
              <a:gd name="T10" fmla="*/ 0 h 576"/>
              <a:gd name="T11" fmla="*/ 1872 w 1872"/>
              <a:gd name="T12" fmla="*/ 576 h 57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872" h="576">
                <a:moveTo>
                  <a:pt x="1872" y="288"/>
                </a:moveTo>
                <a:cubicBezTo>
                  <a:pt x="1572" y="432"/>
                  <a:pt x="1272" y="576"/>
                  <a:pt x="960" y="528"/>
                </a:cubicBezTo>
                <a:cubicBezTo>
                  <a:pt x="648" y="480"/>
                  <a:pt x="324" y="240"/>
                  <a:pt x="0" y="0"/>
                </a:cubicBezTo>
              </a:path>
            </a:pathLst>
          </a:custGeom>
          <a:noFill/>
          <a:ln w="38100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79418" name="Line 26"/>
          <p:cNvSpPr>
            <a:spLocks noChangeShapeType="1"/>
          </p:cNvSpPr>
          <p:nvPr/>
        </p:nvSpPr>
        <p:spPr bwMode="auto">
          <a:xfrm flipH="1">
            <a:off x="5486400" y="2209800"/>
            <a:ext cx="762000" cy="11430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3" name="Group 36"/>
          <p:cNvGrpSpPr>
            <a:grpSpLocks/>
          </p:cNvGrpSpPr>
          <p:nvPr/>
        </p:nvGrpSpPr>
        <p:grpSpPr bwMode="auto">
          <a:xfrm>
            <a:off x="669925" y="1743075"/>
            <a:ext cx="2073275" cy="2066925"/>
            <a:chOff x="573" y="1578"/>
            <a:chExt cx="1306" cy="1302"/>
          </a:xfrm>
        </p:grpSpPr>
        <p:sp>
          <p:nvSpPr>
            <p:cNvPr id="61479" name="Line 38"/>
            <p:cNvSpPr>
              <a:spLocks noChangeShapeType="1"/>
            </p:cNvSpPr>
            <p:nvPr/>
          </p:nvSpPr>
          <p:spPr bwMode="auto">
            <a:xfrm>
              <a:off x="1344" y="1776"/>
              <a:ext cx="480" cy="672"/>
            </a:xfrm>
            <a:prstGeom prst="line">
              <a:avLst/>
            </a:prstGeom>
            <a:noFill/>
            <a:ln w="28575" cap="rnd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chemeClr val="accent5"/>
                </a:solidFill>
              </a:endParaRPr>
            </a:p>
          </p:txBody>
        </p:sp>
        <p:sp>
          <p:nvSpPr>
            <p:cNvPr id="61480" name="Line 39"/>
            <p:cNvSpPr>
              <a:spLocks noChangeShapeType="1"/>
            </p:cNvSpPr>
            <p:nvPr/>
          </p:nvSpPr>
          <p:spPr bwMode="auto">
            <a:xfrm>
              <a:off x="1296" y="1776"/>
              <a:ext cx="384" cy="1104"/>
            </a:xfrm>
            <a:prstGeom prst="line">
              <a:avLst/>
            </a:prstGeom>
            <a:noFill/>
            <a:ln w="28575" cap="rnd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chemeClr val="accent5"/>
                </a:solidFill>
              </a:endParaRPr>
            </a:p>
          </p:txBody>
        </p:sp>
        <p:sp>
          <p:nvSpPr>
            <p:cNvPr id="61478" name="Text Box 37"/>
            <p:cNvSpPr txBox="1">
              <a:spLocks noChangeArrowheads="1"/>
            </p:cNvSpPr>
            <p:nvPr/>
          </p:nvSpPr>
          <p:spPr bwMode="auto">
            <a:xfrm>
              <a:off x="573" y="1578"/>
              <a:ext cx="1306" cy="294"/>
            </a:xfrm>
            <a:prstGeom prst="rect">
              <a:avLst/>
            </a:prstGeom>
            <a:noFill/>
            <a:ln w="9525" cap="rnd">
              <a:noFill/>
              <a:prstDash val="sysDot"/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l" eaLnBrk="1" hangingPunct="1"/>
              <a:r>
                <a:rPr lang="en-US" altLang="zh-CN" sz="2400" dirty="0">
                  <a:solidFill>
                    <a:schemeClr val="accent5"/>
                  </a:solidFill>
                  <a:latin typeface="Arial" charset="0"/>
                  <a:ea typeface="宋体" charset="0"/>
                  <a:cs typeface="宋体" charset="0"/>
                </a:rPr>
                <a:t>Route export</a:t>
              </a:r>
            </a:p>
          </p:txBody>
        </p:sp>
      </p:grpSp>
      <p:sp>
        <p:nvSpPr>
          <p:cNvPr id="10" name="Freeform 9"/>
          <p:cNvSpPr/>
          <p:nvPr/>
        </p:nvSpPr>
        <p:spPr>
          <a:xfrm>
            <a:off x="1018158" y="3048000"/>
            <a:ext cx="7059042" cy="675826"/>
          </a:xfrm>
          <a:custGeom>
            <a:avLst/>
            <a:gdLst>
              <a:gd name="connsiteX0" fmla="*/ 0 w 7363842"/>
              <a:gd name="connsiteY0" fmla="*/ 229997 h 675826"/>
              <a:gd name="connsiteX1" fmla="*/ 2378048 w 7363842"/>
              <a:gd name="connsiteY1" fmla="*/ 581256 h 675826"/>
              <a:gd name="connsiteX2" fmla="*/ 5864050 w 7363842"/>
              <a:gd name="connsiteY2" fmla="*/ 327 h 675826"/>
              <a:gd name="connsiteX3" fmla="*/ 7363842 w 7363842"/>
              <a:gd name="connsiteY3" fmla="*/ 675826 h 675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63842" h="675826">
                <a:moveTo>
                  <a:pt x="0" y="229997"/>
                </a:moveTo>
                <a:cubicBezTo>
                  <a:pt x="700353" y="424765"/>
                  <a:pt x="1400706" y="619534"/>
                  <a:pt x="2378048" y="581256"/>
                </a:cubicBezTo>
                <a:cubicBezTo>
                  <a:pt x="3355390" y="542978"/>
                  <a:pt x="5033085" y="-15435"/>
                  <a:pt x="5864050" y="327"/>
                </a:cubicBezTo>
                <a:cubicBezTo>
                  <a:pt x="6695015" y="16089"/>
                  <a:pt x="7363842" y="675826"/>
                  <a:pt x="7363842" y="675826"/>
                </a:cubicBezTo>
              </a:path>
            </a:pathLst>
          </a:custGeom>
          <a:ln w="57150" cmpd="sng">
            <a:solidFill>
              <a:srgbClr val="D3A600"/>
            </a:solidFill>
            <a:prstDash val="dash"/>
            <a:headEnd type="none"/>
            <a:tailEnd type="triangle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07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9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979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9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979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9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9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9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979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9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979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12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979417" grpId="0" animBg="1"/>
      <p:bldP spid="1979424" grpId="0" animBg="1"/>
      <p:bldP spid="1979434" grpId="0" animBg="1"/>
      <p:bldP spid="1979419" grpId="0" animBg="1"/>
      <p:bldP spid="1979420" grpId="0" animBg="1"/>
      <p:bldP spid="1979418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eBGP</a:t>
            </a:r>
            <a:r>
              <a:rPr lang="en-US" dirty="0"/>
              <a:t>, </a:t>
            </a:r>
            <a:r>
              <a:rPr lang="en-US" dirty="0" err="1"/>
              <a:t>iBGP</a:t>
            </a:r>
            <a:r>
              <a:rPr lang="en-US" dirty="0"/>
              <a:t>, and IGP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/>
                </a:solidFill>
              </a:rPr>
              <a:t>eBGP</a:t>
            </a:r>
            <a:r>
              <a:rPr lang="en-US" dirty="0"/>
              <a:t>: BGP sessions between border routers in different ASes</a:t>
            </a:r>
          </a:p>
          <a:p>
            <a:pPr lvl="1"/>
            <a:r>
              <a:rPr lang="en-US" dirty="0"/>
              <a:t>Learn routes to external destinations</a:t>
            </a:r>
          </a:p>
          <a:p>
            <a:r>
              <a:rPr lang="en-US" dirty="0" err="1">
                <a:solidFill>
                  <a:schemeClr val="accent5"/>
                </a:solidFill>
              </a:rPr>
              <a:t>iBGP</a:t>
            </a:r>
            <a:r>
              <a:rPr lang="en-US" dirty="0"/>
              <a:t>: BGP sessions between border routers and other routers within the same AS</a:t>
            </a:r>
          </a:p>
          <a:p>
            <a:pPr lvl="1"/>
            <a:r>
              <a:rPr lang="en-US" dirty="0"/>
              <a:t>Distribute externally learned routes internally</a:t>
            </a:r>
          </a:p>
          <a:p>
            <a:r>
              <a:rPr lang="en-US" dirty="0">
                <a:solidFill>
                  <a:schemeClr val="accent5"/>
                </a:solidFill>
              </a:rPr>
              <a:t>IGP</a:t>
            </a:r>
            <a:r>
              <a:rPr lang="en-US" dirty="0"/>
              <a:t>: “Interior Gateway Protocol” = Intra-domain routing protocol</a:t>
            </a:r>
          </a:p>
          <a:p>
            <a:pPr lvl="1"/>
            <a:r>
              <a:rPr lang="en-US" dirty="0"/>
              <a:t>Provide internal reachability </a:t>
            </a:r>
          </a:p>
          <a:p>
            <a:pPr lvl="1"/>
            <a:r>
              <a:rPr lang="en-US" dirty="0"/>
              <a:t>E.g., OSPF, RIP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7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eBGP</a:t>
            </a:r>
            <a:r>
              <a:rPr lang="en-US" dirty="0"/>
              <a:t>, </a:t>
            </a:r>
            <a:r>
              <a:rPr lang="en-US" dirty="0" err="1"/>
              <a:t>iBGP</a:t>
            </a:r>
            <a:r>
              <a:rPr lang="en-US" dirty="0"/>
              <a:t>, and IGP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routes to external destination using </a:t>
            </a:r>
            <a:r>
              <a:rPr lang="en-US" dirty="0" err="1"/>
              <a:t>eBGP</a:t>
            </a:r>
            <a:endParaRPr lang="en-US" dirty="0"/>
          </a:p>
          <a:p>
            <a:r>
              <a:rPr lang="en-US" dirty="0"/>
              <a:t>Distribute externally learned routes internally using </a:t>
            </a:r>
            <a:r>
              <a:rPr lang="en-US" dirty="0" err="1"/>
              <a:t>iBGP</a:t>
            </a:r>
            <a:endParaRPr lang="en-US" dirty="0"/>
          </a:p>
          <a:p>
            <a:r>
              <a:rPr lang="en-US" dirty="0"/>
              <a:t>Travel shortest path to egress using IGP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286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Topics</a:t>
            </a:r>
            <a:endParaRPr lang="en-US" dirty="0"/>
          </a:p>
        </p:txBody>
      </p:sp>
      <p:sp>
        <p:nvSpPr>
          <p:cNvPr id="1043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Network layer (lectures 12–15)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Intra-domain routing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Inter-domain routing</a:t>
            </a:r>
          </a:p>
          <a:p>
            <a:r>
              <a:rPr lang="en-US" dirty="0"/>
              <a:t>Link layer (lectures 17–</a:t>
            </a:r>
            <a:r>
              <a:rPr lang="en-US" altLang="zh-CN" dirty="0"/>
              <a:t>18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Ethernet</a:t>
            </a:r>
          </a:p>
          <a:p>
            <a:r>
              <a:rPr lang="en-US" dirty="0"/>
              <a:t>Topics in networking (lectures 16, 19–2</a:t>
            </a:r>
            <a:r>
              <a:rPr lang="en-US" altLang="zh-CN" dirty="0"/>
              <a:t>1</a:t>
            </a:r>
            <a:r>
              <a:rPr lang="en-US" dirty="0"/>
              <a:t>)</a:t>
            </a:r>
          </a:p>
          <a:p>
            <a:pPr lvl="1"/>
            <a:r>
              <a:rPr lang="en-US" altLang="zh-CN" dirty="0"/>
              <a:t>Programmable networks</a:t>
            </a:r>
          </a:p>
          <a:p>
            <a:pPr lvl="1"/>
            <a:r>
              <a:rPr lang="en-US" dirty="0"/>
              <a:t>Wireless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r>
              <a:rPr lang="en-US" dirty="0" err="1"/>
              <a:t>Misc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3865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link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Provides four primary services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Framing</a:t>
            </a:r>
          </a:p>
          <a:p>
            <a:pPr lvl="2"/>
            <a:r>
              <a:rPr lang="en-US" dirty="0"/>
              <a:t>Encapsulates network layer data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Link access</a:t>
            </a:r>
          </a:p>
          <a:p>
            <a:pPr lvl="2"/>
            <a:r>
              <a:rPr lang="en-US" dirty="0"/>
              <a:t>Medium access control (MAC) protocol defines when to transmit frames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Reliable delivery</a:t>
            </a:r>
          </a:p>
          <a:p>
            <a:pPr lvl="2"/>
            <a:r>
              <a:rPr lang="en-US" dirty="0"/>
              <a:t>Primarily for mediums with high error rates (e.g., wireless)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Error detection and correction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8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review</a:t>
            </a:r>
          </a:p>
        </p:txBody>
      </p:sp>
      <p:sp>
        <p:nvSpPr>
          <p:cNvPr id="1043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Walk through what you’re expected to know at this point: key topics, important aspects of each</a:t>
            </a:r>
          </a:p>
          <a:p>
            <a:r>
              <a:rPr lang="en-US" dirty="0"/>
              <a:t>Not covered in review </a:t>
            </a:r>
            <a:r>
              <a:rPr lang="en-US" dirty="0">
                <a:solidFill>
                  <a:schemeClr val="accent5"/>
                </a:solidFill>
              </a:rPr>
              <a:t>does NOT imply </a:t>
            </a:r>
            <a:r>
              <a:rPr lang="en-US" dirty="0"/>
              <a:t>you don’t need to know it</a:t>
            </a:r>
          </a:p>
          <a:p>
            <a:pPr lvl="1"/>
            <a:r>
              <a:rPr lang="en-US" dirty="0"/>
              <a:t>But if it’s covered today, you should know it</a:t>
            </a:r>
          </a:p>
          <a:p>
            <a:r>
              <a:rPr lang="en-US" dirty="0"/>
              <a:t>Summarize, not explain</a:t>
            </a:r>
          </a:p>
          <a:p>
            <a:pPr lvl="1"/>
            <a:r>
              <a:rPr lang="en-US" dirty="0"/>
              <a:t>Stop me when you want to discuss something further!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60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3459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Point-to-point vs. broadcast medium</a:t>
            </a:r>
          </a:p>
        </p:txBody>
      </p:sp>
      <p:sp>
        <p:nvSpPr>
          <p:cNvPr id="9574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Point-to-point</a:t>
            </a:r>
            <a:r>
              <a:rPr lang="en-US" dirty="0"/>
              <a:t>: dedicated pairwise communication</a:t>
            </a:r>
          </a:p>
          <a:p>
            <a:pPr lvl="1"/>
            <a:r>
              <a:rPr lang="en-US" dirty="0"/>
              <a:t>E.g., long-distance fiber link</a:t>
            </a:r>
          </a:p>
          <a:p>
            <a:pPr lvl="1"/>
            <a:r>
              <a:rPr lang="en-US" dirty="0"/>
              <a:t>E.g., Point-to-point link b/n Ethernet switch and host</a:t>
            </a:r>
          </a:p>
          <a:p>
            <a:r>
              <a:rPr lang="en-US" dirty="0">
                <a:solidFill>
                  <a:schemeClr val="accent5"/>
                </a:solidFill>
              </a:rPr>
              <a:t>Broadcast</a:t>
            </a:r>
            <a:r>
              <a:rPr lang="en-US" dirty="0"/>
              <a:t>: shared wire or medium</a:t>
            </a:r>
          </a:p>
          <a:p>
            <a:pPr lvl="1"/>
            <a:r>
              <a:rPr lang="en-US" dirty="0"/>
              <a:t>Traditional Ethernet (pre ~2000)</a:t>
            </a:r>
          </a:p>
          <a:p>
            <a:pPr lvl="1"/>
            <a:r>
              <a:rPr lang="en-US" dirty="0"/>
              <a:t>802.11 wireless LAN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06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744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access MAC protocols</a:t>
            </a:r>
          </a:p>
        </p:txBody>
      </p:sp>
      <p:sp>
        <p:nvSpPr>
          <p:cNvPr id="9656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node has packet to send</a:t>
            </a:r>
          </a:p>
          <a:p>
            <a:pPr lvl="1"/>
            <a:r>
              <a:rPr lang="en-US" dirty="0"/>
              <a:t>Transmit at full channel data rate </a:t>
            </a:r>
            <a:r>
              <a:rPr lang="en-US" b="1" dirty="0"/>
              <a:t>w/o</a:t>
            </a:r>
            <a:r>
              <a:rPr lang="en-US" dirty="0"/>
              <a:t> coordination</a:t>
            </a:r>
          </a:p>
          <a:p>
            <a:r>
              <a:rPr lang="en-US" dirty="0"/>
              <a:t>Two or more transmitting nodes </a:t>
            </a:r>
            <a:r>
              <a:rPr lang="en-US" dirty="0">
                <a:sym typeface="Symbol" charset="0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collision</a:t>
            </a:r>
          </a:p>
          <a:p>
            <a:pPr lvl="1"/>
            <a:r>
              <a:rPr lang="en-US" dirty="0"/>
              <a:t>Data lost</a:t>
            </a:r>
          </a:p>
          <a:p>
            <a:r>
              <a:rPr lang="en-US" dirty="0"/>
              <a:t>Random access MAC protocol specifies</a:t>
            </a:r>
          </a:p>
          <a:p>
            <a:pPr lvl="1"/>
            <a:r>
              <a:rPr lang="en-US" dirty="0"/>
              <a:t>How to </a:t>
            </a:r>
            <a:r>
              <a:rPr lang="en-US" dirty="0">
                <a:solidFill>
                  <a:schemeClr val="accent5"/>
                </a:solidFill>
              </a:rPr>
              <a:t>detect </a:t>
            </a:r>
            <a:r>
              <a:rPr lang="en-US" dirty="0"/>
              <a:t>and </a:t>
            </a:r>
            <a:r>
              <a:rPr lang="en-US" dirty="0">
                <a:solidFill>
                  <a:schemeClr val="accent5"/>
                </a:solidFill>
              </a:rPr>
              <a:t>recover </a:t>
            </a:r>
            <a:r>
              <a:rPr lang="en-US" dirty="0"/>
              <a:t>from collisions </a:t>
            </a:r>
          </a:p>
          <a:p>
            <a:r>
              <a:rPr lang="en-US" dirty="0"/>
              <a:t>Examples </a:t>
            </a:r>
          </a:p>
          <a:p>
            <a:pPr lvl="1"/>
            <a:r>
              <a:rPr lang="en-US" dirty="0"/>
              <a:t>ALOHA and Slotted ALOHA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CSMA</a:t>
            </a:r>
            <a:r>
              <a:rPr lang="en-US" dirty="0"/>
              <a:t>, </a:t>
            </a:r>
            <a:r>
              <a:rPr lang="en-US" dirty="0">
                <a:solidFill>
                  <a:schemeClr val="accent5"/>
                </a:solidFill>
              </a:rPr>
              <a:t>CSMA/CD</a:t>
            </a:r>
            <a:r>
              <a:rPr lang="en-US" dirty="0"/>
              <a:t>, CSMA/CA (wireless)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6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6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6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6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6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6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6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563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CSMA (Carrier Sense Multiple Access)</a:t>
            </a:r>
          </a:p>
        </p:txBody>
      </p:sp>
      <p:sp>
        <p:nvSpPr>
          <p:cNvPr id="9738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CSMA: </a:t>
            </a:r>
            <a:r>
              <a:rPr lang="en-US" dirty="0">
                <a:solidFill>
                  <a:schemeClr val="accent5"/>
                </a:solidFill>
              </a:rPr>
              <a:t>listen before transmit</a:t>
            </a:r>
          </a:p>
          <a:p>
            <a:pPr lvl="1"/>
            <a:r>
              <a:rPr lang="en-US" dirty="0"/>
              <a:t>If channel sensed idle: transmit entire frame</a:t>
            </a:r>
          </a:p>
          <a:p>
            <a:pPr lvl="1"/>
            <a:r>
              <a:rPr lang="en-US" dirty="0"/>
              <a:t>If channel sensed busy, defer transmission </a:t>
            </a:r>
          </a:p>
          <a:p>
            <a:r>
              <a:rPr lang="en-US" dirty="0"/>
              <a:t>Human analogy: don’t interrupt others!</a:t>
            </a:r>
          </a:p>
          <a:p>
            <a:r>
              <a:rPr lang="en-US" dirty="0"/>
              <a:t>Does not eliminate all collisions</a:t>
            </a:r>
          </a:p>
          <a:p>
            <a:pPr lvl="1"/>
            <a:r>
              <a:rPr lang="en-US" dirty="0"/>
              <a:t>Why?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472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8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8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8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8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8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3827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CSMA/CD (Collision Detection)</a:t>
            </a:r>
          </a:p>
        </p:txBody>
      </p:sp>
      <p:sp>
        <p:nvSpPr>
          <p:cNvPr id="977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CSMA/CD: carrier sensing, deferral as in CSMA</a:t>
            </a:r>
          </a:p>
          <a:p>
            <a:pPr lvl="1"/>
            <a:r>
              <a:rPr lang="en-US" dirty="0"/>
              <a:t>Collisions detected within short time</a:t>
            </a:r>
          </a:p>
          <a:p>
            <a:pPr lvl="1"/>
            <a:r>
              <a:rPr lang="en-US" dirty="0"/>
              <a:t>Colliding transmissions aborted, reducing wastage </a:t>
            </a:r>
          </a:p>
          <a:p>
            <a:r>
              <a:rPr lang="en-US" dirty="0"/>
              <a:t>Collision detection easy in wired (broadcast) LANs</a:t>
            </a:r>
          </a:p>
          <a:p>
            <a:pPr lvl="1"/>
            <a:r>
              <a:rPr lang="en-US" dirty="0"/>
              <a:t>Compare transmitted, received signals</a:t>
            </a:r>
          </a:p>
          <a:p>
            <a:r>
              <a:rPr lang="en-US" dirty="0"/>
              <a:t>Collision detection difficult in wireless LANs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745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792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switched Ethernet?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accent5"/>
                </a:solidFill>
              </a:rPr>
              <a:t>Enables concurrent communication</a:t>
            </a:r>
          </a:p>
          <a:p>
            <a:pPr lvl="1"/>
            <a:r>
              <a:rPr lang="en-US" sz="2000" dirty="0"/>
              <a:t>Host A can talk to C, while B talks to D</a:t>
            </a:r>
          </a:p>
          <a:p>
            <a:pPr lvl="1"/>
            <a:r>
              <a:rPr lang="en-US" sz="2000" dirty="0"/>
              <a:t>No collisions and no need for CSMA/CD</a:t>
            </a:r>
          </a:p>
          <a:p>
            <a:pPr lvl="1"/>
            <a:r>
              <a:rPr lang="en-US" sz="2000" dirty="0"/>
              <a:t>No constraints on link lengths, etc.</a:t>
            </a:r>
            <a:endParaRPr lang="en-US" sz="2400" dirty="0"/>
          </a:p>
        </p:txBody>
      </p:sp>
      <p:grpSp>
        <p:nvGrpSpPr>
          <p:cNvPr id="28" name="Group 27"/>
          <p:cNvGrpSpPr/>
          <p:nvPr/>
        </p:nvGrpSpPr>
        <p:grpSpPr>
          <a:xfrm>
            <a:off x="4873490" y="1723874"/>
            <a:ext cx="3344862" cy="3196500"/>
            <a:chOff x="2535238" y="1240544"/>
            <a:chExt cx="3344862" cy="3196500"/>
          </a:xfrm>
        </p:grpSpPr>
        <p:graphicFrame>
          <p:nvGraphicFramePr>
            <p:cNvPr id="29" name="Object 28"/>
            <p:cNvGraphicFramePr>
              <a:graphicFrameLocks noChangeAspect="1"/>
            </p:cNvGraphicFramePr>
            <p:nvPr/>
          </p:nvGraphicFramePr>
          <p:xfrm>
            <a:off x="3952875" y="1728769"/>
            <a:ext cx="512763" cy="4476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69" name="Clip" r:id="rId4" imgW="1307948" imgH="1084823" progId="MS_ClipArt_Gallery.2">
                    <p:embed/>
                  </p:oleObj>
                </mc:Choice>
                <mc:Fallback>
                  <p:oleObj name="Clip" r:id="rId4" imgW="1307948" imgH="1084823" progId="MS_ClipArt_Gallery.2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52875" y="1728769"/>
                          <a:ext cx="512763" cy="44767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=""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=""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" name="Object 29"/>
            <p:cNvGraphicFramePr>
              <a:graphicFrameLocks noChangeAspect="1"/>
            </p:cNvGraphicFramePr>
            <p:nvPr/>
          </p:nvGraphicFramePr>
          <p:xfrm>
            <a:off x="3983038" y="3989369"/>
            <a:ext cx="512762" cy="4476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70" name="Clip" r:id="rId6" imgW="1307948" imgH="1084823" progId="MS_ClipArt_Gallery.2">
                    <p:embed/>
                  </p:oleObj>
                </mc:Choice>
                <mc:Fallback>
                  <p:oleObj name="Clip" r:id="rId6" imgW="1307948" imgH="1084823" progId="MS_ClipArt_Gallery.2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83038" y="3989369"/>
                          <a:ext cx="512762" cy="44767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=""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=""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1" name="Object 30"/>
            <p:cNvGraphicFramePr>
              <a:graphicFrameLocks noChangeAspect="1"/>
            </p:cNvGraphicFramePr>
            <p:nvPr/>
          </p:nvGraphicFramePr>
          <p:xfrm>
            <a:off x="5367338" y="2757469"/>
            <a:ext cx="512762" cy="4476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71" name="Clip" r:id="rId7" imgW="1307948" imgH="1084823" progId="MS_ClipArt_Gallery.2">
                    <p:embed/>
                  </p:oleObj>
                </mc:Choice>
                <mc:Fallback>
                  <p:oleObj name="Clip" r:id="rId7" imgW="1307948" imgH="1084823" progId="MS_ClipArt_Gallery.2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367338" y="2757469"/>
                          <a:ext cx="512762" cy="44767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=""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=""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Object 31"/>
            <p:cNvGraphicFramePr>
              <a:graphicFrameLocks noChangeAspect="1"/>
            </p:cNvGraphicFramePr>
            <p:nvPr/>
          </p:nvGraphicFramePr>
          <p:xfrm>
            <a:off x="2535238" y="2768582"/>
            <a:ext cx="512762" cy="4476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72" name="Clip" r:id="rId8" imgW="1307948" imgH="1084823" progId="MS_ClipArt_Gallery.2">
                    <p:embed/>
                  </p:oleObj>
                </mc:Choice>
                <mc:Fallback>
                  <p:oleObj name="Clip" r:id="rId8" imgW="1307948" imgH="1084823" progId="MS_ClipArt_Gallery.2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35238" y="2768582"/>
                          <a:ext cx="512762" cy="44767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=""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=""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3" name="Rectangle 9"/>
            <p:cNvSpPr>
              <a:spLocks noChangeArrowheads="1"/>
            </p:cNvSpPr>
            <p:nvPr/>
          </p:nvSpPr>
          <p:spPr bwMode="auto">
            <a:xfrm>
              <a:off x="3017838" y="2911457"/>
              <a:ext cx="153987" cy="13176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Rectangle 10"/>
            <p:cNvSpPr>
              <a:spLocks noChangeArrowheads="1"/>
            </p:cNvSpPr>
            <p:nvPr/>
          </p:nvSpPr>
          <p:spPr bwMode="auto">
            <a:xfrm>
              <a:off x="5273675" y="2911457"/>
              <a:ext cx="153988" cy="13176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Rectangle 11"/>
            <p:cNvSpPr>
              <a:spLocks noChangeArrowheads="1"/>
            </p:cNvSpPr>
            <p:nvPr/>
          </p:nvSpPr>
          <p:spPr bwMode="auto">
            <a:xfrm>
              <a:off x="4194175" y="2168507"/>
              <a:ext cx="120650" cy="20796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Rectangle 12"/>
            <p:cNvSpPr>
              <a:spLocks noChangeArrowheads="1"/>
            </p:cNvSpPr>
            <p:nvPr/>
          </p:nvSpPr>
          <p:spPr bwMode="auto">
            <a:xfrm>
              <a:off x="4202113" y="3795694"/>
              <a:ext cx="120650" cy="2079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Line 13"/>
            <p:cNvSpPr>
              <a:spLocks noChangeShapeType="1"/>
            </p:cNvSpPr>
            <p:nvPr/>
          </p:nvSpPr>
          <p:spPr bwMode="auto">
            <a:xfrm>
              <a:off x="3171825" y="2967019"/>
              <a:ext cx="8429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8" name="Line 14"/>
            <p:cNvSpPr>
              <a:spLocks noChangeShapeType="1"/>
            </p:cNvSpPr>
            <p:nvPr/>
          </p:nvSpPr>
          <p:spPr bwMode="auto">
            <a:xfrm>
              <a:off x="4240213" y="2379644"/>
              <a:ext cx="0" cy="4873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9" name="Line 15"/>
            <p:cNvSpPr>
              <a:spLocks noChangeShapeType="1"/>
            </p:cNvSpPr>
            <p:nvPr/>
          </p:nvSpPr>
          <p:spPr bwMode="auto">
            <a:xfrm flipH="1">
              <a:off x="4403725" y="2967019"/>
              <a:ext cx="8524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40" name="Line 16"/>
            <p:cNvSpPr>
              <a:spLocks noChangeShapeType="1"/>
            </p:cNvSpPr>
            <p:nvPr/>
          </p:nvSpPr>
          <p:spPr bwMode="auto">
            <a:xfrm flipV="1">
              <a:off x="4240213" y="3087669"/>
              <a:ext cx="11112" cy="6873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41" name="Text Box 17"/>
            <p:cNvSpPr txBox="1">
              <a:spLocks noChangeArrowheads="1"/>
            </p:cNvSpPr>
            <p:nvPr/>
          </p:nvSpPr>
          <p:spPr bwMode="auto">
            <a:xfrm>
              <a:off x="2989978" y="3244127"/>
              <a:ext cx="111227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/>
              <a:r>
                <a:rPr lang="en-US" dirty="0">
                  <a:latin typeface="+mn-lt"/>
                </a:rPr>
                <a:t>Ethernet</a:t>
              </a:r>
              <a:br>
                <a:rPr lang="en-US" dirty="0">
                  <a:latin typeface="+mn-lt"/>
                </a:rPr>
              </a:br>
              <a:r>
                <a:rPr lang="en-US" dirty="0">
                  <a:latin typeface="+mn-lt"/>
                </a:rPr>
                <a:t>switch</a:t>
              </a:r>
            </a:p>
          </p:txBody>
        </p:sp>
        <p:sp>
          <p:nvSpPr>
            <p:cNvPr id="42" name="Line 18"/>
            <p:cNvSpPr>
              <a:spLocks noChangeShapeType="1"/>
            </p:cNvSpPr>
            <p:nvPr/>
          </p:nvSpPr>
          <p:spPr bwMode="auto">
            <a:xfrm flipV="1">
              <a:off x="3625850" y="3111482"/>
              <a:ext cx="355600" cy="2317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43" name="Text Box 19"/>
            <p:cNvSpPr txBox="1">
              <a:spLocks noChangeArrowheads="1"/>
            </p:cNvSpPr>
            <p:nvPr/>
          </p:nvSpPr>
          <p:spPr bwMode="auto">
            <a:xfrm>
              <a:off x="2584319" y="2290244"/>
              <a:ext cx="3683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>
                  <a:latin typeface="Helvetica" charset="0"/>
                </a:rPr>
                <a:t>A</a:t>
              </a:r>
            </a:p>
          </p:txBody>
        </p:sp>
        <p:sp>
          <p:nvSpPr>
            <p:cNvPr id="44" name="Text Box 20"/>
            <p:cNvSpPr txBox="1">
              <a:spLocks noChangeArrowheads="1"/>
            </p:cNvSpPr>
            <p:nvPr/>
          </p:nvSpPr>
          <p:spPr bwMode="auto">
            <a:xfrm>
              <a:off x="4075610" y="1240544"/>
              <a:ext cx="3683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>
                  <a:latin typeface="Helvetica" charset="0"/>
                </a:rPr>
                <a:t>B</a:t>
              </a:r>
            </a:p>
          </p:txBody>
        </p:sp>
        <p:sp>
          <p:nvSpPr>
            <p:cNvPr id="45" name="Text Box 21"/>
            <p:cNvSpPr txBox="1">
              <a:spLocks noChangeArrowheads="1"/>
            </p:cNvSpPr>
            <p:nvPr/>
          </p:nvSpPr>
          <p:spPr bwMode="auto">
            <a:xfrm>
              <a:off x="5470299" y="2289153"/>
              <a:ext cx="3683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>
                  <a:latin typeface="Helvetica" charset="0"/>
                </a:rPr>
                <a:t>C</a:t>
              </a:r>
            </a:p>
          </p:txBody>
        </p:sp>
        <p:sp>
          <p:nvSpPr>
            <p:cNvPr id="46" name="Text Box 22"/>
            <p:cNvSpPr txBox="1">
              <a:spLocks noChangeArrowheads="1"/>
            </p:cNvSpPr>
            <p:nvPr/>
          </p:nvSpPr>
          <p:spPr bwMode="auto">
            <a:xfrm>
              <a:off x="4532313" y="3936982"/>
              <a:ext cx="3683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>
                  <a:latin typeface="Helvetica" charset="0"/>
                </a:rPr>
                <a:t>D</a:t>
              </a:r>
            </a:p>
          </p:txBody>
        </p: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9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006237" y="2745465"/>
              <a:ext cx="459679" cy="459679"/>
            </a:xfrm>
            <a:prstGeom prst="rect">
              <a:avLst/>
            </a:prstGeom>
          </p:spPr>
        </p:pic>
      </p:grp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878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Ethernet switches are “self learning”</a:t>
            </a:r>
            <a:endParaRPr lang="en-US" dirty="0"/>
          </a:p>
        </p:txBody>
      </p:sp>
      <p:sp>
        <p:nvSpPr>
          <p:cNvPr id="6656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 packet arrives:</a:t>
            </a:r>
          </a:p>
          <a:p>
            <a:pPr lvl="1"/>
            <a:r>
              <a:rPr lang="en-US" dirty="0"/>
              <a:t>Inspect source MAC address, associate with incoming port</a:t>
            </a:r>
          </a:p>
          <a:p>
            <a:pPr lvl="1"/>
            <a:r>
              <a:rPr lang="en-US" dirty="0"/>
              <a:t>Store mapping in the switch table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solidFill>
                  <a:schemeClr val="accent5"/>
                </a:solidFill>
              </a:rPr>
              <a:t>time-to-live</a:t>
            </a:r>
            <a:r>
              <a:rPr lang="en-US" dirty="0"/>
              <a:t> field to eventually forget mapping</a:t>
            </a:r>
          </a:p>
        </p:txBody>
      </p:sp>
      <p:sp>
        <p:nvSpPr>
          <p:cNvPr id="66569" name="Rectangle 4"/>
          <p:cNvSpPr>
            <a:spLocks noChangeArrowheads="1"/>
          </p:cNvSpPr>
          <p:nvPr/>
        </p:nvSpPr>
        <p:spPr bwMode="auto">
          <a:xfrm>
            <a:off x="3975100" y="5227638"/>
            <a:ext cx="355600" cy="88900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l"/>
          </a:scene3d>
          <a:sp3d extrusionH="430200" prstMaterial="legacyMatte">
            <a:bevelT w="13500" h="13500" prst="angle"/>
            <a:bevelB w="13500" h="13500" prst="angle"/>
            <a:extrusionClr>
              <a:srgbClr val="CC99FF"/>
            </a:extrusionClr>
          </a:sp3d>
        </p:spPr>
        <p:txBody>
          <a:bodyPr wrap="none" anchor="ctr">
            <a:flatTx/>
          </a:bodyPr>
          <a:lstStyle/>
          <a:p>
            <a:endParaRPr lang="en-US"/>
          </a:p>
        </p:txBody>
      </p:sp>
      <p:graphicFrame>
        <p:nvGraphicFramePr>
          <p:cNvPr id="66562" name="Object 2"/>
          <p:cNvGraphicFramePr>
            <a:graphicFrameLocks noChangeAspect="1"/>
          </p:cNvGraphicFramePr>
          <p:nvPr/>
        </p:nvGraphicFramePr>
        <p:xfrm>
          <a:off x="3968750" y="3946525"/>
          <a:ext cx="512763" cy="44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7" name="Clip" r:id="rId4" imgW="1307948" imgH="1084823" progId="MS_ClipArt_Gallery.2">
                  <p:embed/>
                </p:oleObj>
              </mc:Choice>
              <mc:Fallback>
                <p:oleObj name="Clip" r:id="rId4" imgW="1307948" imgH="1084823" progId="MS_ClipArt_Gallery.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8750" y="3946525"/>
                        <a:ext cx="512763" cy="447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6563" name="Object 3"/>
          <p:cNvGraphicFramePr>
            <a:graphicFrameLocks noChangeAspect="1"/>
          </p:cNvGraphicFramePr>
          <p:nvPr/>
        </p:nvGraphicFramePr>
        <p:xfrm>
          <a:off x="3998913" y="6207125"/>
          <a:ext cx="512762" cy="44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8" name="Clip" r:id="rId6" imgW="1307948" imgH="1084823" progId="MS_ClipArt_Gallery.2">
                  <p:embed/>
                </p:oleObj>
              </mc:Choice>
              <mc:Fallback>
                <p:oleObj name="Clip" r:id="rId6" imgW="1307948" imgH="1084823" progId="MS_ClipArt_Gallery.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98913" y="6207125"/>
                        <a:ext cx="512762" cy="447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6564" name="Object 4"/>
          <p:cNvGraphicFramePr>
            <a:graphicFrameLocks noChangeAspect="1"/>
          </p:cNvGraphicFramePr>
          <p:nvPr/>
        </p:nvGraphicFramePr>
        <p:xfrm>
          <a:off x="5383213" y="4975225"/>
          <a:ext cx="512762" cy="44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" name="Clip" r:id="rId7" imgW="1307948" imgH="1084823" progId="MS_ClipArt_Gallery.2">
                  <p:embed/>
                </p:oleObj>
              </mc:Choice>
              <mc:Fallback>
                <p:oleObj name="Clip" r:id="rId7" imgW="1307948" imgH="1084823" progId="MS_ClipArt_Gallery.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83213" y="4975225"/>
                        <a:ext cx="512762" cy="447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6565" name="Object 5"/>
          <p:cNvGraphicFramePr>
            <a:graphicFrameLocks noChangeAspect="1"/>
          </p:cNvGraphicFramePr>
          <p:nvPr/>
        </p:nvGraphicFramePr>
        <p:xfrm>
          <a:off x="2551113" y="4986338"/>
          <a:ext cx="512762" cy="44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" name="Clip" r:id="rId8" imgW="1307948" imgH="1084823" progId="MS_ClipArt_Gallery.2">
                  <p:embed/>
                </p:oleObj>
              </mc:Choice>
              <mc:Fallback>
                <p:oleObj name="Clip" r:id="rId8" imgW="1307948" imgH="1084823" progId="MS_ClipArt_Gallery.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1113" y="4986338"/>
                        <a:ext cx="512762" cy="447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570" name="Rectangle 9"/>
          <p:cNvSpPr>
            <a:spLocks noChangeArrowheads="1"/>
          </p:cNvSpPr>
          <p:nvPr/>
        </p:nvSpPr>
        <p:spPr bwMode="auto">
          <a:xfrm>
            <a:off x="3033713" y="5129213"/>
            <a:ext cx="153987" cy="13176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571" name="Rectangle 10"/>
          <p:cNvSpPr>
            <a:spLocks noChangeArrowheads="1"/>
          </p:cNvSpPr>
          <p:nvPr/>
        </p:nvSpPr>
        <p:spPr bwMode="auto">
          <a:xfrm>
            <a:off x="5289550" y="5129213"/>
            <a:ext cx="153988" cy="13176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572" name="Rectangle 11"/>
          <p:cNvSpPr>
            <a:spLocks noChangeArrowheads="1"/>
          </p:cNvSpPr>
          <p:nvPr/>
        </p:nvSpPr>
        <p:spPr bwMode="auto">
          <a:xfrm>
            <a:off x="4210050" y="4386263"/>
            <a:ext cx="120650" cy="20796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573" name="Rectangle 12"/>
          <p:cNvSpPr>
            <a:spLocks noChangeArrowheads="1"/>
          </p:cNvSpPr>
          <p:nvPr/>
        </p:nvSpPr>
        <p:spPr bwMode="auto">
          <a:xfrm>
            <a:off x="4217988" y="6013450"/>
            <a:ext cx="120650" cy="2079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574" name="Line 13"/>
          <p:cNvSpPr>
            <a:spLocks noChangeShapeType="1"/>
          </p:cNvSpPr>
          <p:nvPr/>
        </p:nvSpPr>
        <p:spPr bwMode="auto">
          <a:xfrm>
            <a:off x="3187700" y="5184775"/>
            <a:ext cx="8429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66575" name="Line 14"/>
          <p:cNvSpPr>
            <a:spLocks noChangeShapeType="1"/>
          </p:cNvSpPr>
          <p:nvPr/>
        </p:nvSpPr>
        <p:spPr bwMode="auto">
          <a:xfrm>
            <a:off x="4256088" y="4597400"/>
            <a:ext cx="0" cy="487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66576" name="Line 15"/>
          <p:cNvSpPr>
            <a:spLocks noChangeShapeType="1"/>
          </p:cNvSpPr>
          <p:nvPr/>
        </p:nvSpPr>
        <p:spPr bwMode="auto">
          <a:xfrm flipH="1">
            <a:off x="4419600" y="5184775"/>
            <a:ext cx="8524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66577" name="Line 16"/>
          <p:cNvSpPr>
            <a:spLocks noChangeShapeType="1"/>
          </p:cNvSpPr>
          <p:nvPr/>
        </p:nvSpPr>
        <p:spPr bwMode="auto">
          <a:xfrm flipV="1">
            <a:off x="4256088" y="5305425"/>
            <a:ext cx="11112" cy="6873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66578" name="Text Box 17"/>
          <p:cNvSpPr txBox="1">
            <a:spLocks noChangeArrowheads="1"/>
          </p:cNvSpPr>
          <p:nvPr/>
        </p:nvSpPr>
        <p:spPr bwMode="auto">
          <a:xfrm>
            <a:off x="2090738" y="4926013"/>
            <a:ext cx="3683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>
                <a:latin typeface="Helvetica" charset="0"/>
              </a:rPr>
              <a:t>A</a:t>
            </a:r>
          </a:p>
        </p:txBody>
      </p:sp>
      <p:sp>
        <p:nvSpPr>
          <p:cNvPr id="66579" name="Text Box 18"/>
          <p:cNvSpPr txBox="1">
            <a:spLocks noChangeArrowheads="1"/>
          </p:cNvSpPr>
          <p:nvPr/>
        </p:nvSpPr>
        <p:spPr bwMode="auto">
          <a:xfrm>
            <a:off x="4587875" y="3889375"/>
            <a:ext cx="3683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>
                <a:latin typeface="Helvetica" charset="0"/>
              </a:rPr>
              <a:t>B</a:t>
            </a:r>
          </a:p>
        </p:txBody>
      </p:sp>
      <p:sp>
        <p:nvSpPr>
          <p:cNvPr id="66580" name="Text Box 19"/>
          <p:cNvSpPr txBox="1">
            <a:spLocks noChangeArrowheads="1"/>
          </p:cNvSpPr>
          <p:nvPr/>
        </p:nvSpPr>
        <p:spPr bwMode="auto">
          <a:xfrm>
            <a:off x="6008688" y="4964113"/>
            <a:ext cx="3683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>
                <a:latin typeface="Helvetica" charset="0"/>
              </a:rPr>
              <a:t>C</a:t>
            </a:r>
          </a:p>
        </p:txBody>
      </p:sp>
      <p:sp>
        <p:nvSpPr>
          <p:cNvPr id="66581" name="Text Box 20"/>
          <p:cNvSpPr txBox="1">
            <a:spLocks noChangeArrowheads="1"/>
          </p:cNvSpPr>
          <p:nvPr/>
        </p:nvSpPr>
        <p:spPr bwMode="auto">
          <a:xfrm>
            <a:off x="4548188" y="6154738"/>
            <a:ext cx="3683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>
                <a:latin typeface="Helvetica" charset="0"/>
              </a:rPr>
              <a:t>D</a:t>
            </a:r>
          </a:p>
        </p:txBody>
      </p:sp>
      <p:sp>
        <p:nvSpPr>
          <p:cNvPr id="66582" name="Rectangle 21"/>
          <p:cNvSpPr>
            <a:spLocks noChangeArrowheads="1"/>
          </p:cNvSpPr>
          <p:nvPr/>
        </p:nvSpPr>
        <p:spPr bwMode="auto">
          <a:xfrm>
            <a:off x="3421063" y="4927600"/>
            <a:ext cx="460375" cy="153988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6583" name="Rectangle 22"/>
          <p:cNvSpPr>
            <a:spLocks noChangeArrowheads="1"/>
          </p:cNvSpPr>
          <p:nvPr/>
        </p:nvSpPr>
        <p:spPr bwMode="auto">
          <a:xfrm>
            <a:off x="3727450" y="4927600"/>
            <a:ext cx="153988" cy="153988"/>
          </a:xfrm>
          <a:prstGeom prst="rect">
            <a:avLst/>
          </a:prstGeom>
          <a:solidFill>
            <a:srgbClr val="0000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6584" name="Text Box 23"/>
          <p:cNvSpPr txBox="1">
            <a:spLocks noChangeArrowheads="1"/>
          </p:cNvSpPr>
          <p:nvPr/>
        </p:nvSpPr>
        <p:spPr bwMode="auto">
          <a:xfrm>
            <a:off x="457200" y="3886200"/>
            <a:ext cx="2814638" cy="707886"/>
          </a:xfrm>
          <a:prstGeom prst="rect">
            <a:avLst/>
          </a:prstGeom>
          <a:noFill/>
          <a:ln w="38100">
            <a:solidFill>
              <a:schemeClr val="accent5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dirty="0">
                <a:latin typeface="Helvetica" charset="0"/>
              </a:rPr>
              <a:t>Packet tells switch how to reach A.</a:t>
            </a:r>
          </a:p>
        </p:txBody>
      </p:sp>
      <p:sp>
        <p:nvSpPr>
          <p:cNvPr id="66585" name="Line 24"/>
          <p:cNvSpPr>
            <a:spLocks noChangeShapeType="1"/>
          </p:cNvSpPr>
          <p:nvPr/>
        </p:nvSpPr>
        <p:spPr bwMode="auto">
          <a:xfrm>
            <a:off x="3227388" y="4695825"/>
            <a:ext cx="692150" cy="0"/>
          </a:xfrm>
          <a:prstGeom prst="line">
            <a:avLst/>
          </a:prstGeom>
          <a:noFill/>
          <a:ln w="38100">
            <a:solidFill>
              <a:schemeClr val="accent5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0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8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ARP and DHCP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 layer discovery protocols</a:t>
            </a:r>
          </a:p>
          <a:p>
            <a:pPr lvl="1"/>
            <a:r>
              <a:rPr lang="en-US" dirty="0"/>
              <a:t>ARP 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Address Resolution Protocol</a:t>
            </a:r>
          </a:p>
          <a:p>
            <a:pPr lvl="1"/>
            <a:r>
              <a:rPr lang="en-US" dirty="0"/>
              <a:t>DHCP 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Dynamic Host Configuration Protocol</a:t>
            </a:r>
          </a:p>
          <a:p>
            <a:pPr lvl="1"/>
            <a:r>
              <a:rPr lang="en-US" dirty="0"/>
              <a:t>Confined to a single local-area network (LAN) </a:t>
            </a:r>
          </a:p>
          <a:p>
            <a:pPr lvl="1"/>
            <a:r>
              <a:rPr lang="en-US" dirty="0"/>
              <a:t>Rely on broadcast capability 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02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in both ARP and DHCP</a:t>
            </a:r>
          </a:p>
        </p:txBody>
      </p:sp>
      <p:sp>
        <p:nvSpPr>
          <p:cNvPr id="926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Broadcasting</a:t>
            </a:r>
            <a:r>
              <a:rPr lang="en-US" dirty="0"/>
              <a:t>: Can use broadcast to make contact</a:t>
            </a:r>
          </a:p>
          <a:p>
            <a:pPr lvl="1"/>
            <a:r>
              <a:rPr lang="en-US" dirty="0"/>
              <a:t>Scalable because of limited size</a:t>
            </a:r>
          </a:p>
          <a:p>
            <a:r>
              <a:rPr lang="en-US" dirty="0">
                <a:solidFill>
                  <a:schemeClr val="accent5"/>
                </a:solidFill>
              </a:rPr>
              <a:t>Caching</a:t>
            </a:r>
            <a:r>
              <a:rPr lang="en-US" dirty="0"/>
              <a:t>: remember the past for a while</a:t>
            </a:r>
          </a:p>
          <a:p>
            <a:pPr lvl="1"/>
            <a:r>
              <a:rPr lang="en-US" dirty="0"/>
              <a:t>Store the information you learn to reduce overhead</a:t>
            </a:r>
          </a:p>
          <a:p>
            <a:r>
              <a:rPr lang="en-US" dirty="0">
                <a:solidFill>
                  <a:schemeClr val="accent5"/>
                </a:solidFill>
              </a:rPr>
              <a:t>Soft state</a:t>
            </a:r>
            <a:r>
              <a:rPr lang="en-US" dirty="0"/>
              <a:t>: eventually forget the past</a:t>
            </a:r>
          </a:p>
          <a:p>
            <a:pPr lvl="1"/>
            <a:r>
              <a:rPr lang="en-US" dirty="0"/>
              <a:t>Associate a time-to-live field with the information</a:t>
            </a:r>
          </a:p>
          <a:p>
            <a:pPr lvl="1"/>
            <a:r>
              <a:rPr lang="en-US" dirty="0"/>
              <a:t>… and either refresh or discard the information</a:t>
            </a:r>
          </a:p>
          <a:p>
            <a:pPr lvl="1"/>
            <a:r>
              <a:rPr lang="en-US" dirty="0"/>
              <a:t>Key for robustness in the face of unpredictable change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12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7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7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672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ARP: Address Resolution Protocol</a:t>
            </a:r>
          </a:p>
        </p:txBody>
      </p:sp>
      <p:sp>
        <p:nvSpPr>
          <p:cNvPr id="9512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host maintains an ARP table</a:t>
            </a:r>
          </a:p>
          <a:p>
            <a:pPr lvl="1"/>
            <a:r>
              <a:rPr lang="en-US" dirty="0"/>
              <a:t>List of (IP address 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 MAC address) pairs</a:t>
            </a:r>
          </a:p>
          <a:p>
            <a:r>
              <a:rPr lang="en-US" dirty="0"/>
              <a:t>Consult the table when sending a packet</a:t>
            </a:r>
          </a:p>
          <a:p>
            <a:pPr lvl="1"/>
            <a:r>
              <a:rPr lang="en-US" dirty="0"/>
              <a:t>Map dest. IP address to dest. MAC address</a:t>
            </a:r>
          </a:p>
          <a:p>
            <a:pPr lvl="1"/>
            <a:r>
              <a:rPr lang="en-US" dirty="0"/>
              <a:t>Encapsulate (IP) data packet with MAC header; xmit</a:t>
            </a:r>
          </a:p>
          <a:p>
            <a:r>
              <a:rPr lang="en-US" dirty="0">
                <a:solidFill>
                  <a:schemeClr val="accent5"/>
                </a:solidFill>
              </a:rPr>
              <a:t>What if IP address not in the table?</a:t>
            </a:r>
          </a:p>
          <a:p>
            <a:pPr lvl="1"/>
            <a:r>
              <a:rPr lang="en-US" dirty="0"/>
              <a:t>Sender broadcasts: Who has IP address 1.2.3.156?</a:t>
            </a:r>
          </a:p>
          <a:p>
            <a:pPr lvl="1"/>
            <a:r>
              <a:rPr lang="en-US" dirty="0"/>
              <a:t>Receiver replies: MAC address 58-23-D7-FA-20-B0</a:t>
            </a:r>
          </a:p>
          <a:p>
            <a:pPr lvl="1"/>
            <a:r>
              <a:rPr lang="en-US" dirty="0"/>
              <a:t>Sender caches result in its ARP table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3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2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1299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46777"/>
            <a:ext cx="8229600" cy="4411662"/>
          </a:xfrm>
        </p:spPr>
        <p:txBody>
          <a:bodyPr/>
          <a:lstStyle/>
          <a:p>
            <a:r>
              <a:rPr lang="en-US" sz="2400" dirty="0">
                <a:cs typeface="Arial" charset="0"/>
              </a:rPr>
              <a:t>Look up the MAC address of the first hop router</a:t>
            </a:r>
          </a:p>
          <a:p>
            <a:pPr lvl="1"/>
            <a:r>
              <a:rPr lang="en-US" sz="2000" dirty="0">
                <a:solidFill>
                  <a:schemeClr val="accent5"/>
                </a:solidFill>
                <a:ea typeface="Arial" charset="0"/>
                <a:cs typeface="Arial" charset="0"/>
              </a:rPr>
              <a:t>1.2.3.48 uses ARP to find MAC address for first-hop router </a:t>
            </a:r>
            <a:r>
              <a:rPr lang="en-US" sz="2000" b="1" dirty="0">
                <a:solidFill>
                  <a:schemeClr val="accent5"/>
                </a:solidFill>
                <a:ea typeface="Arial" charset="0"/>
                <a:cs typeface="Arial" charset="0"/>
              </a:rPr>
              <a:t>1.2.3.19</a:t>
            </a:r>
            <a:r>
              <a:rPr lang="en-US" sz="2000" dirty="0">
                <a:solidFill>
                  <a:schemeClr val="accent5"/>
                </a:solidFill>
                <a:ea typeface="Arial" charset="0"/>
                <a:cs typeface="Arial" charset="0"/>
              </a:rPr>
              <a:t> rather than ultimate destination IP address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ea typeface="Arial" charset="0"/>
                <a:cs typeface="Arial" charset="0"/>
              </a:rPr>
              <a:t>How does the red host know the destination is not local?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solidFill>
                  <a:schemeClr val="accent5"/>
                </a:solidFill>
                <a:ea typeface="Arial" charset="0"/>
                <a:cs typeface="Arial" charset="0"/>
              </a:rPr>
              <a:t>Uses netmask (discovered via DHCP)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ea typeface="Arial" charset="0"/>
                <a:cs typeface="Arial" charset="0"/>
              </a:rPr>
              <a:t>How does the red host know about 1.2.3.19? 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solidFill>
                  <a:schemeClr val="accent5"/>
                </a:solidFill>
                <a:ea typeface="Arial" charset="0"/>
                <a:cs typeface="Arial" charset="0"/>
              </a:rPr>
              <a:t>Also DHCP</a:t>
            </a:r>
          </a:p>
          <a:p>
            <a:pPr>
              <a:lnSpc>
                <a:spcPct val="90000"/>
              </a:lnSpc>
            </a:pPr>
            <a:endParaRPr lang="en-US" sz="2400" dirty="0">
              <a:cs typeface="Arial" charset="0"/>
            </a:endParaRPr>
          </a:p>
          <a:p>
            <a:pPr>
              <a:lnSpc>
                <a:spcPct val="90000"/>
              </a:lnSpc>
            </a:pPr>
            <a:endParaRPr lang="en-US" sz="2400" dirty="0">
              <a:cs typeface="Arial" charset="0"/>
            </a:endParaRPr>
          </a:p>
          <a:p>
            <a:pPr>
              <a:lnSpc>
                <a:spcPct val="90000"/>
              </a:lnSpc>
            </a:pPr>
            <a:endParaRPr lang="en-US" sz="2400" dirty="0">
              <a:cs typeface="Arial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2400" dirty="0">
              <a:cs typeface="Arial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88940" y="4343212"/>
            <a:ext cx="8310577" cy="2390775"/>
            <a:chOff x="133" y="2589"/>
            <a:chExt cx="5235" cy="1506"/>
          </a:xfrm>
        </p:grpSpPr>
        <p:sp>
          <p:nvSpPr>
            <p:cNvPr id="57354" name="Line 5"/>
            <p:cNvSpPr>
              <a:spLocks noChangeShapeType="1"/>
            </p:cNvSpPr>
            <p:nvPr/>
          </p:nvSpPr>
          <p:spPr bwMode="auto">
            <a:xfrm>
              <a:off x="628" y="3402"/>
              <a:ext cx="1632" cy="0"/>
            </a:xfrm>
            <a:prstGeom prst="line">
              <a:avLst/>
            </a:prstGeom>
            <a:noFill/>
            <a:ln w="76200" cmpd="tri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55" name="Line 6"/>
            <p:cNvSpPr>
              <a:spLocks noChangeShapeType="1"/>
            </p:cNvSpPr>
            <p:nvPr/>
          </p:nvSpPr>
          <p:spPr bwMode="auto">
            <a:xfrm>
              <a:off x="820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56" name="Line 7"/>
            <p:cNvSpPr>
              <a:spLocks noChangeShapeType="1"/>
            </p:cNvSpPr>
            <p:nvPr/>
          </p:nvSpPr>
          <p:spPr bwMode="auto">
            <a:xfrm>
              <a:off x="1396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57" name="Line 8"/>
            <p:cNvSpPr>
              <a:spLocks noChangeShapeType="1"/>
            </p:cNvSpPr>
            <p:nvPr/>
          </p:nvSpPr>
          <p:spPr bwMode="auto">
            <a:xfrm>
              <a:off x="2068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58" name="Rectangle 9"/>
            <p:cNvSpPr>
              <a:spLocks noChangeArrowheads="1"/>
            </p:cNvSpPr>
            <p:nvPr/>
          </p:nvSpPr>
          <p:spPr bwMode="auto">
            <a:xfrm>
              <a:off x="655" y="3028"/>
              <a:ext cx="345" cy="213"/>
            </a:xfrm>
            <a:prstGeom prst="rect">
              <a:avLst/>
            </a:prstGeom>
            <a:solidFill>
              <a:schemeClr val="accent4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 dirty="0"/>
                <a:t>host</a:t>
              </a:r>
            </a:p>
          </p:txBody>
        </p:sp>
        <p:sp>
          <p:nvSpPr>
            <p:cNvPr id="57359" name="Rectangle 10"/>
            <p:cNvSpPr>
              <a:spLocks noChangeArrowheads="1"/>
            </p:cNvSpPr>
            <p:nvPr/>
          </p:nvSpPr>
          <p:spPr bwMode="auto">
            <a:xfrm>
              <a:off x="1215" y="3028"/>
              <a:ext cx="345" cy="213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 dirty="0"/>
                <a:t>host</a:t>
              </a:r>
            </a:p>
          </p:txBody>
        </p:sp>
        <p:sp>
          <p:nvSpPr>
            <p:cNvPr id="57360" name="Rectangle 11"/>
            <p:cNvSpPr>
              <a:spLocks noChangeArrowheads="1"/>
            </p:cNvSpPr>
            <p:nvPr/>
          </p:nvSpPr>
          <p:spPr bwMode="auto">
            <a:xfrm>
              <a:off x="1891" y="3028"/>
              <a:ext cx="339" cy="213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 dirty="0"/>
                <a:t>DNS</a:t>
              </a:r>
            </a:p>
          </p:txBody>
        </p:sp>
        <p:sp>
          <p:nvSpPr>
            <p:cNvPr id="57361" name="Text Box 12"/>
            <p:cNvSpPr txBox="1">
              <a:spLocks noChangeArrowheads="1"/>
            </p:cNvSpPr>
            <p:nvPr/>
          </p:nvSpPr>
          <p:spPr bwMode="auto">
            <a:xfrm>
              <a:off x="1594" y="2969"/>
              <a:ext cx="213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/>
              <a:r>
                <a:rPr lang="en-US" sz="1600" b="0">
                  <a:latin typeface="+mn-lt"/>
                </a:rPr>
                <a:t>...</a:t>
              </a:r>
            </a:p>
          </p:txBody>
        </p:sp>
        <p:sp>
          <p:nvSpPr>
            <p:cNvPr id="57362" name="Line 13"/>
            <p:cNvSpPr>
              <a:spLocks noChangeShapeType="1"/>
            </p:cNvSpPr>
            <p:nvPr/>
          </p:nvSpPr>
          <p:spPr bwMode="auto">
            <a:xfrm>
              <a:off x="3556" y="3402"/>
              <a:ext cx="1632" cy="0"/>
            </a:xfrm>
            <a:prstGeom prst="line">
              <a:avLst/>
            </a:prstGeom>
            <a:noFill/>
            <a:ln w="76200" cmpd="tri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63" name="Line 14"/>
            <p:cNvSpPr>
              <a:spLocks noChangeShapeType="1"/>
            </p:cNvSpPr>
            <p:nvPr/>
          </p:nvSpPr>
          <p:spPr bwMode="auto">
            <a:xfrm>
              <a:off x="3748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64" name="Line 15"/>
            <p:cNvSpPr>
              <a:spLocks noChangeShapeType="1"/>
            </p:cNvSpPr>
            <p:nvPr/>
          </p:nvSpPr>
          <p:spPr bwMode="auto">
            <a:xfrm>
              <a:off x="4324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65" name="Line 16"/>
            <p:cNvSpPr>
              <a:spLocks noChangeShapeType="1"/>
            </p:cNvSpPr>
            <p:nvPr/>
          </p:nvSpPr>
          <p:spPr bwMode="auto">
            <a:xfrm>
              <a:off x="4996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66" name="Rectangle 17"/>
            <p:cNvSpPr>
              <a:spLocks noChangeArrowheads="1"/>
            </p:cNvSpPr>
            <p:nvPr/>
          </p:nvSpPr>
          <p:spPr bwMode="auto">
            <a:xfrm>
              <a:off x="3579" y="3027"/>
              <a:ext cx="345" cy="213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/>
                <a:t>host</a:t>
              </a:r>
            </a:p>
          </p:txBody>
        </p:sp>
        <p:sp>
          <p:nvSpPr>
            <p:cNvPr id="57367" name="Rectangle 18"/>
            <p:cNvSpPr>
              <a:spLocks noChangeArrowheads="1"/>
            </p:cNvSpPr>
            <p:nvPr/>
          </p:nvSpPr>
          <p:spPr bwMode="auto">
            <a:xfrm>
              <a:off x="4143" y="3027"/>
              <a:ext cx="345" cy="213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/>
                <a:t>host</a:t>
              </a:r>
            </a:p>
          </p:txBody>
        </p:sp>
        <p:sp>
          <p:nvSpPr>
            <p:cNvPr id="57368" name="Rectangle 19"/>
            <p:cNvSpPr>
              <a:spLocks noChangeArrowheads="1"/>
            </p:cNvSpPr>
            <p:nvPr/>
          </p:nvSpPr>
          <p:spPr bwMode="auto">
            <a:xfrm>
              <a:off x="4818" y="3027"/>
              <a:ext cx="345" cy="213"/>
            </a:xfrm>
            <a:prstGeom prst="rect">
              <a:avLst/>
            </a:prstGeom>
            <a:solidFill>
              <a:schemeClr val="accent4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 dirty="0"/>
                <a:t>host</a:t>
              </a:r>
            </a:p>
          </p:txBody>
        </p:sp>
        <p:sp>
          <p:nvSpPr>
            <p:cNvPr id="57369" name="Text Box 20"/>
            <p:cNvSpPr txBox="1">
              <a:spLocks noChangeArrowheads="1"/>
            </p:cNvSpPr>
            <p:nvPr/>
          </p:nvSpPr>
          <p:spPr bwMode="auto">
            <a:xfrm>
              <a:off x="4522" y="2969"/>
              <a:ext cx="213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/>
              <a:r>
                <a:rPr lang="en-US" sz="1600" b="0">
                  <a:latin typeface="+mn-lt"/>
                </a:rPr>
                <a:t>...</a:t>
              </a:r>
            </a:p>
          </p:txBody>
        </p:sp>
        <p:sp>
          <p:nvSpPr>
            <p:cNvPr id="57370" name="AutoShape 21"/>
            <p:cNvSpPr>
              <a:spLocks noChangeArrowheads="1"/>
            </p:cNvSpPr>
            <p:nvPr/>
          </p:nvSpPr>
          <p:spPr bwMode="auto">
            <a:xfrm>
              <a:off x="2740" y="3855"/>
              <a:ext cx="384" cy="24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 sz="1600" b="0"/>
                <a:t>router</a:t>
              </a:r>
            </a:p>
          </p:txBody>
        </p:sp>
        <p:sp>
          <p:nvSpPr>
            <p:cNvPr id="57371" name="Line 22"/>
            <p:cNvSpPr>
              <a:spLocks noChangeShapeType="1"/>
            </p:cNvSpPr>
            <p:nvPr/>
          </p:nvSpPr>
          <p:spPr bwMode="auto">
            <a:xfrm>
              <a:off x="1791" y="3377"/>
              <a:ext cx="0" cy="4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72" name="AutoShape 23"/>
            <p:cNvSpPr>
              <a:spLocks noChangeArrowheads="1"/>
            </p:cNvSpPr>
            <p:nvPr/>
          </p:nvSpPr>
          <p:spPr bwMode="auto">
            <a:xfrm>
              <a:off x="3892" y="3855"/>
              <a:ext cx="384" cy="24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 sz="1600" b="0"/>
                <a:t>router</a:t>
              </a:r>
            </a:p>
          </p:txBody>
        </p:sp>
        <p:sp>
          <p:nvSpPr>
            <p:cNvPr id="57373" name="Line 24"/>
            <p:cNvSpPr>
              <a:spLocks noChangeShapeType="1"/>
            </p:cNvSpPr>
            <p:nvPr/>
          </p:nvSpPr>
          <p:spPr bwMode="auto">
            <a:xfrm flipH="1">
              <a:off x="4090" y="3394"/>
              <a:ext cx="0" cy="45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74" name="Line 25"/>
            <p:cNvSpPr>
              <a:spLocks noChangeShapeType="1"/>
            </p:cNvSpPr>
            <p:nvPr/>
          </p:nvSpPr>
          <p:spPr bwMode="auto">
            <a:xfrm>
              <a:off x="1972" y="3951"/>
              <a:ext cx="768" cy="0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75" name="Line 26"/>
            <p:cNvSpPr>
              <a:spLocks noChangeShapeType="1"/>
            </p:cNvSpPr>
            <p:nvPr/>
          </p:nvSpPr>
          <p:spPr bwMode="auto">
            <a:xfrm>
              <a:off x="3124" y="3951"/>
              <a:ext cx="768" cy="0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76" name="Text Box 27"/>
            <p:cNvSpPr txBox="1">
              <a:spLocks noChangeArrowheads="1"/>
            </p:cNvSpPr>
            <p:nvPr/>
          </p:nvSpPr>
          <p:spPr bwMode="auto">
            <a:xfrm>
              <a:off x="133" y="2589"/>
              <a:ext cx="1963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 dirty="0">
                  <a:latin typeface="+mn-lt"/>
                </a:rPr>
                <a:t>1.2.3.0/24 (255.255.255.0)</a:t>
              </a:r>
            </a:p>
          </p:txBody>
        </p:sp>
        <p:sp>
          <p:nvSpPr>
            <p:cNvPr id="57377" name="Text Box 28"/>
            <p:cNvSpPr txBox="1">
              <a:spLocks noChangeArrowheads="1"/>
            </p:cNvSpPr>
            <p:nvPr/>
          </p:nvSpPr>
          <p:spPr bwMode="auto">
            <a:xfrm>
              <a:off x="4644" y="2822"/>
              <a:ext cx="72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 dirty="0">
                  <a:latin typeface="+mn-lt"/>
                </a:rPr>
                <a:t>5.6.7.0/24</a:t>
              </a:r>
            </a:p>
          </p:txBody>
        </p:sp>
        <p:sp>
          <p:nvSpPr>
            <p:cNvPr id="57379" name="Text Box 30"/>
            <p:cNvSpPr txBox="1">
              <a:spLocks noChangeArrowheads="1"/>
            </p:cNvSpPr>
            <p:nvPr/>
          </p:nvSpPr>
          <p:spPr bwMode="auto">
            <a:xfrm>
              <a:off x="1758" y="2822"/>
              <a:ext cx="668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 dirty="0">
                  <a:latin typeface="+mn-lt"/>
                </a:rPr>
                <a:t>1.2.3.156</a:t>
              </a:r>
            </a:p>
          </p:txBody>
        </p:sp>
        <p:sp>
          <p:nvSpPr>
            <p:cNvPr id="57380" name="Text Box 31"/>
            <p:cNvSpPr txBox="1">
              <a:spLocks noChangeArrowheads="1"/>
            </p:cNvSpPr>
            <p:nvPr/>
          </p:nvSpPr>
          <p:spPr bwMode="auto">
            <a:xfrm>
              <a:off x="535" y="2822"/>
              <a:ext cx="59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 dirty="0">
                  <a:latin typeface="+mn-lt"/>
                </a:rPr>
                <a:t>1.2.3.48</a:t>
              </a:r>
            </a:p>
          </p:txBody>
        </p:sp>
        <p:sp>
          <p:nvSpPr>
            <p:cNvPr id="57381" name="Text Box 32"/>
            <p:cNvSpPr txBox="1">
              <a:spLocks noChangeArrowheads="1"/>
            </p:cNvSpPr>
            <p:nvPr/>
          </p:nvSpPr>
          <p:spPr bwMode="auto">
            <a:xfrm>
              <a:off x="1849" y="3612"/>
              <a:ext cx="59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>
                  <a:latin typeface="+mn-lt"/>
                </a:rPr>
                <a:t>1.2.3.19</a:t>
              </a:r>
            </a:p>
          </p:txBody>
        </p:sp>
        <p:sp>
          <p:nvSpPr>
            <p:cNvPr id="57382" name="AutoShape 33"/>
            <p:cNvSpPr>
              <a:spLocks noChangeArrowheads="1"/>
            </p:cNvSpPr>
            <p:nvPr/>
          </p:nvSpPr>
          <p:spPr bwMode="auto">
            <a:xfrm>
              <a:off x="1601" y="3853"/>
              <a:ext cx="384" cy="24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 sz="1600" b="0" dirty="0"/>
                <a:t>router</a:t>
              </a:r>
            </a:p>
          </p:txBody>
        </p:sp>
      </p:grpSp>
      <p:grpSp>
        <p:nvGrpSpPr>
          <p:cNvPr id="3" name="Group 35"/>
          <p:cNvGrpSpPr>
            <a:grpSpLocks/>
          </p:cNvGrpSpPr>
          <p:nvPr/>
        </p:nvGrpSpPr>
        <p:grpSpPr bwMode="auto">
          <a:xfrm>
            <a:off x="2982912" y="1829271"/>
            <a:ext cx="5322888" cy="4487875"/>
            <a:chOff x="2839" y="1373"/>
            <a:chExt cx="3353" cy="2827"/>
          </a:xfrm>
        </p:grpSpPr>
        <p:sp>
          <p:nvSpPr>
            <p:cNvPr id="57351" name="Oval 36"/>
            <p:cNvSpPr>
              <a:spLocks noChangeArrowheads="1"/>
            </p:cNvSpPr>
            <p:nvPr/>
          </p:nvSpPr>
          <p:spPr bwMode="auto">
            <a:xfrm>
              <a:off x="2839" y="3959"/>
              <a:ext cx="791" cy="241"/>
            </a:xfrm>
            <a:prstGeom prst="ellips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52" name="Oval 37"/>
            <p:cNvSpPr>
              <a:spLocks noChangeArrowheads="1"/>
            </p:cNvSpPr>
            <p:nvPr/>
          </p:nvSpPr>
          <p:spPr bwMode="auto">
            <a:xfrm>
              <a:off x="5424" y="1373"/>
              <a:ext cx="768" cy="240"/>
            </a:xfrm>
            <a:prstGeom prst="ellips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57353" name="AutoShape 38"/>
            <p:cNvCxnSpPr>
              <a:cxnSpLocks noChangeShapeType="1"/>
              <a:stCxn id="57352" idx="4"/>
              <a:endCxn id="57351" idx="0"/>
            </p:cNvCxnSpPr>
            <p:nvPr/>
          </p:nvCxnSpPr>
          <p:spPr bwMode="auto">
            <a:xfrm flipH="1">
              <a:off x="3235" y="1613"/>
              <a:ext cx="2573" cy="2346"/>
            </a:xfrm>
            <a:prstGeom prst="straightConnector1">
              <a:avLst/>
            </a:prstGeom>
            <a:noFill/>
            <a:ln w="22225">
              <a:solidFill>
                <a:schemeClr val="accent5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7" name="Group 35"/>
          <p:cNvGrpSpPr>
            <a:grpSpLocks/>
          </p:cNvGrpSpPr>
          <p:nvPr/>
        </p:nvGrpSpPr>
        <p:grpSpPr bwMode="auto">
          <a:xfrm>
            <a:off x="355608" y="2896178"/>
            <a:ext cx="3073400" cy="1825639"/>
            <a:chOff x="2631" y="1752"/>
            <a:chExt cx="1936" cy="1150"/>
          </a:xfrm>
        </p:grpSpPr>
        <p:sp>
          <p:nvSpPr>
            <p:cNvPr id="48" name="Oval 36"/>
            <p:cNvSpPr>
              <a:spLocks noChangeArrowheads="1"/>
            </p:cNvSpPr>
            <p:nvPr/>
          </p:nvSpPr>
          <p:spPr bwMode="auto">
            <a:xfrm>
              <a:off x="2631" y="2664"/>
              <a:ext cx="1936" cy="238"/>
            </a:xfrm>
            <a:prstGeom prst="ellips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Oval 37"/>
            <p:cNvSpPr>
              <a:spLocks noChangeArrowheads="1"/>
            </p:cNvSpPr>
            <p:nvPr/>
          </p:nvSpPr>
          <p:spPr bwMode="auto">
            <a:xfrm>
              <a:off x="3463" y="1752"/>
              <a:ext cx="740" cy="240"/>
            </a:xfrm>
            <a:prstGeom prst="ellips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50" name="AutoShape 38"/>
            <p:cNvCxnSpPr>
              <a:cxnSpLocks noChangeShapeType="1"/>
              <a:stCxn id="49" idx="4"/>
              <a:endCxn id="48" idx="0"/>
            </p:cNvCxnSpPr>
            <p:nvPr/>
          </p:nvCxnSpPr>
          <p:spPr bwMode="auto">
            <a:xfrm flipH="1">
              <a:off x="3599" y="1992"/>
              <a:ext cx="234" cy="672"/>
            </a:xfrm>
            <a:prstGeom prst="straightConnector1">
              <a:avLst/>
            </a:prstGeom>
            <a:noFill/>
            <a:ln w="22225">
              <a:solidFill>
                <a:schemeClr val="accent5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5" name="Freeform 14"/>
          <p:cNvSpPr/>
          <p:nvPr/>
        </p:nvSpPr>
        <p:spPr>
          <a:xfrm>
            <a:off x="1455187" y="5393450"/>
            <a:ext cx="6778200" cy="1264337"/>
          </a:xfrm>
          <a:custGeom>
            <a:avLst/>
            <a:gdLst>
              <a:gd name="connsiteX0" fmla="*/ 139186 w 6778200"/>
              <a:gd name="connsiteY0" fmla="*/ 40529 h 1264337"/>
              <a:gd name="connsiteX1" fmla="*/ 152698 w 6778200"/>
              <a:gd name="connsiteY1" fmla="*/ 391789 h 1264337"/>
              <a:gd name="connsiteX2" fmla="*/ 1693024 w 6778200"/>
              <a:gd name="connsiteY2" fmla="*/ 486359 h 1264337"/>
              <a:gd name="connsiteX3" fmla="*/ 1733559 w 6778200"/>
              <a:gd name="connsiteY3" fmla="*/ 1202387 h 1264337"/>
              <a:gd name="connsiteX4" fmla="*/ 5057422 w 6778200"/>
              <a:gd name="connsiteY4" fmla="*/ 1121327 h 1264337"/>
              <a:gd name="connsiteX5" fmla="*/ 5124980 w 6778200"/>
              <a:gd name="connsiteY5" fmla="*/ 270199 h 1264337"/>
              <a:gd name="connsiteX6" fmla="*/ 6624772 w 6778200"/>
              <a:gd name="connsiteY6" fmla="*/ 216159 h 1264337"/>
              <a:gd name="connsiteX7" fmla="*/ 6651795 w 6778200"/>
              <a:gd name="connsiteY7" fmla="*/ 0 h 1264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78200" h="1264337">
                <a:moveTo>
                  <a:pt x="139186" y="40529"/>
                </a:moveTo>
                <a:cubicBezTo>
                  <a:pt x="16455" y="179006"/>
                  <a:pt x="-106275" y="317484"/>
                  <a:pt x="152698" y="391789"/>
                </a:cubicBezTo>
                <a:cubicBezTo>
                  <a:pt x="411671" y="466094"/>
                  <a:pt x="1429547" y="351259"/>
                  <a:pt x="1693024" y="486359"/>
                </a:cubicBezTo>
                <a:cubicBezTo>
                  <a:pt x="1956501" y="621459"/>
                  <a:pt x="1172826" y="1096559"/>
                  <a:pt x="1733559" y="1202387"/>
                </a:cubicBezTo>
                <a:cubicBezTo>
                  <a:pt x="2294292" y="1308215"/>
                  <a:pt x="4492185" y="1276692"/>
                  <a:pt x="5057422" y="1121327"/>
                </a:cubicBezTo>
                <a:cubicBezTo>
                  <a:pt x="5622659" y="965962"/>
                  <a:pt x="4863755" y="421060"/>
                  <a:pt x="5124980" y="270199"/>
                </a:cubicBezTo>
                <a:cubicBezTo>
                  <a:pt x="5386205" y="119338"/>
                  <a:pt x="6370303" y="261192"/>
                  <a:pt x="6624772" y="216159"/>
                </a:cubicBezTo>
                <a:cubicBezTo>
                  <a:pt x="6879241" y="171126"/>
                  <a:pt x="6765518" y="85563"/>
                  <a:pt x="6651795" y="0"/>
                </a:cubicBezTo>
              </a:path>
            </a:pathLst>
          </a:custGeom>
          <a:ln w="28575" cmpd="sng">
            <a:solidFill>
              <a:schemeClr val="accent4"/>
            </a:solidFill>
            <a:headEnd type="none"/>
            <a:tailEnd type="triangle"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the destination is remote?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829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networking stack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600200"/>
            <a:ext cx="7924800" cy="1181099"/>
          </a:xfrm>
        </p:spPr>
        <p:txBody>
          <a:bodyPr/>
          <a:lstStyle/>
          <a:p>
            <a:r>
              <a:rPr lang="en-US" dirty="0"/>
              <a:t>Lower three layers implemented everywhere</a:t>
            </a:r>
          </a:p>
          <a:p>
            <a:r>
              <a:rPr lang="en-US" dirty="0"/>
              <a:t>Top two layers implemented only at hosts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7" name="Rectangle 4"/>
          <p:cNvSpPr>
            <a:spLocks noChangeArrowheads="1"/>
          </p:cNvSpPr>
          <p:nvPr/>
        </p:nvSpPr>
        <p:spPr bwMode="auto">
          <a:xfrm>
            <a:off x="1066800" y="3822700"/>
            <a:ext cx="1703388" cy="381000"/>
          </a:xfrm>
          <a:prstGeom prst="rect">
            <a:avLst/>
          </a:prstGeom>
          <a:solidFill>
            <a:schemeClr val="accent5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solidFill>
                <a:schemeClr val="bg1"/>
              </a:solidFill>
              <a:ea typeface="Arial" charset="0"/>
              <a:cs typeface="Arial" charset="0"/>
            </a:endParaRPr>
          </a:p>
        </p:txBody>
      </p:sp>
      <p:sp>
        <p:nvSpPr>
          <p:cNvPr id="48" name="Text Box 5"/>
          <p:cNvSpPr txBox="1">
            <a:spLocks noChangeArrowheads="1"/>
          </p:cNvSpPr>
          <p:nvPr/>
        </p:nvSpPr>
        <p:spPr bwMode="auto">
          <a:xfrm>
            <a:off x="1233488" y="3806825"/>
            <a:ext cx="136795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Transport</a:t>
            </a:r>
          </a:p>
        </p:txBody>
      </p:sp>
      <p:sp>
        <p:nvSpPr>
          <p:cNvPr id="49" name="Rectangle 6"/>
          <p:cNvSpPr>
            <a:spLocks noChangeArrowheads="1"/>
          </p:cNvSpPr>
          <p:nvPr/>
        </p:nvSpPr>
        <p:spPr bwMode="auto">
          <a:xfrm>
            <a:off x="1066800" y="4203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50" name="Text Box 7"/>
          <p:cNvSpPr txBox="1">
            <a:spLocks noChangeArrowheads="1"/>
          </p:cNvSpPr>
          <p:nvPr/>
        </p:nvSpPr>
        <p:spPr bwMode="auto">
          <a:xfrm>
            <a:off x="1325563" y="4187825"/>
            <a:ext cx="1196113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Network</a:t>
            </a:r>
          </a:p>
        </p:txBody>
      </p:sp>
      <p:sp>
        <p:nvSpPr>
          <p:cNvPr id="51" name="Rectangle 8"/>
          <p:cNvSpPr>
            <a:spLocks noChangeArrowheads="1"/>
          </p:cNvSpPr>
          <p:nvPr/>
        </p:nvSpPr>
        <p:spPr bwMode="auto">
          <a:xfrm>
            <a:off x="1066800" y="4584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52" name="Text Box 9"/>
          <p:cNvSpPr txBox="1">
            <a:spLocks noChangeArrowheads="1"/>
          </p:cNvSpPr>
          <p:nvPr/>
        </p:nvSpPr>
        <p:spPr bwMode="auto">
          <a:xfrm>
            <a:off x="1331913" y="4568825"/>
            <a:ext cx="118168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Datalink</a:t>
            </a:r>
          </a:p>
        </p:txBody>
      </p:sp>
      <p:sp>
        <p:nvSpPr>
          <p:cNvPr id="53" name="Rectangle 10"/>
          <p:cNvSpPr>
            <a:spLocks noChangeArrowheads="1"/>
          </p:cNvSpPr>
          <p:nvPr/>
        </p:nvSpPr>
        <p:spPr bwMode="auto">
          <a:xfrm>
            <a:off x="1066800" y="4965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54" name="Text Box 11"/>
          <p:cNvSpPr txBox="1">
            <a:spLocks noChangeArrowheads="1"/>
          </p:cNvSpPr>
          <p:nvPr/>
        </p:nvSpPr>
        <p:spPr bwMode="auto">
          <a:xfrm>
            <a:off x="1311275" y="4949825"/>
            <a:ext cx="1224967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Physical</a:t>
            </a:r>
          </a:p>
        </p:txBody>
      </p:sp>
      <p:sp>
        <p:nvSpPr>
          <p:cNvPr id="55" name="Rectangle 12"/>
          <p:cNvSpPr>
            <a:spLocks noChangeArrowheads="1"/>
          </p:cNvSpPr>
          <p:nvPr/>
        </p:nvSpPr>
        <p:spPr bwMode="auto">
          <a:xfrm>
            <a:off x="6477000" y="3822700"/>
            <a:ext cx="1703388" cy="381000"/>
          </a:xfrm>
          <a:prstGeom prst="rect">
            <a:avLst/>
          </a:prstGeom>
          <a:solidFill>
            <a:schemeClr val="accent5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solidFill>
                <a:schemeClr val="bg1"/>
              </a:solidFill>
              <a:ea typeface="Arial" charset="0"/>
              <a:cs typeface="Arial" charset="0"/>
            </a:endParaRPr>
          </a:p>
        </p:txBody>
      </p:sp>
      <p:sp>
        <p:nvSpPr>
          <p:cNvPr id="56" name="Text Box 13"/>
          <p:cNvSpPr txBox="1">
            <a:spLocks noChangeArrowheads="1"/>
          </p:cNvSpPr>
          <p:nvPr/>
        </p:nvSpPr>
        <p:spPr bwMode="auto">
          <a:xfrm>
            <a:off x="6643688" y="3806825"/>
            <a:ext cx="136795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Transport</a:t>
            </a:r>
          </a:p>
        </p:txBody>
      </p:sp>
      <p:sp>
        <p:nvSpPr>
          <p:cNvPr id="57" name="Rectangle 14"/>
          <p:cNvSpPr>
            <a:spLocks noChangeArrowheads="1"/>
          </p:cNvSpPr>
          <p:nvPr/>
        </p:nvSpPr>
        <p:spPr bwMode="auto">
          <a:xfrm>
            <a:off x="6477000" y="4203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58" name="Text Box 15"/>
          <p:cNvSpPr txBox="1">
            <a:spLocks noChangeArrowheads="1"/>
          </p:cNvSpPr>
          <p:nvPr/>
        </p:nvSpPr>
        <p:spPr bwMode="auto">
          <a:xfrm>
            <a:off x="6735763" y="4187825"/>
            <a:ext cx="1196113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Network</a:t>
            </a:r>
          </a:p>
        </p:txBody>
      </p:sp>
      <p:sp>
        <p:nvSpPr>
          <p:cNvPr id="59" name="Rectangle 16"/>
          <p:cNvSpPr>
            <a:spLocks noChangeArrowheads="1"/>
          </p:cNvSpPr>
          <p:nvPr/>
        </p:nvSpPr>
        <p:spPr bwMode="auto">
          <a:xfrm>
            <a:off x="6477000" y="4584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60" name="Text Box 17"/>
          <p:cNvSpPr txBox="1">
            <a:spLocks noChangeArrowheads="1"/>
          </p:cNvSpPr>
          <p:nvPr/>
        </p:nvSpPr>
        <p:spPr bwMode="auto">
          <a:xfrm>
            <a:off x="6742113" y="4568825"/>
            <a:ext cx="118168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Datalink</a:t>
            </a:r>
          </a:p>
        </p:txBody>
      </p:sp>
      <p:sp>
        <p:nvSpPr>
          <p:cNvPr id="61" name="Rectangle 18"/>
          <p:cNvSpPr>
            <a:spLocks noChangeArrowheads="1"/>
          </p:cNvSpPr>
          <p:nvPr/>
        </p:nvSpPr>
        <p:spPr bwMode="auto">
          <a:xfrm>
            <a:off x="6477000" y="4965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62" name="Text Box 19"/>
          <p:cNvSpPr txBox="1">
            <a:spLocks noChangeArrowheads="1"/>
          </p:cNvSpPr>
          <p:nvPr/>
        </p:nvSpPr>
        <p:spPr bwMode="auto">
          <a:xfrm>
            <a:off x="6721475" y="4949825"/>
            <a:ext cx="1224967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Physical</a:t>
            </a:r>
          </a:p>
        </p:txBody>
      </p:sp>
      <p:sp>
        <p:nvSpPr>
          <p:cNvPr id="63" name="Rectangle 20"/>
          <p:cNvSpPr>
            <a:spLocks noChangeArrowheads="1"/>
          </p:cNvSpPr>
          <p:nvPr/>
        </p:nvSpPr>
        <p:spPr bwMode="auto">
          <a:xfrm>
            <a:off x="3706813" y="4203700"/>
            <a:ext cx="1703387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64" name="Text Box 21"/>
          <p:cNvSpPr txBox="1">
            <a:spLocks noChangeArrowheads="1"/>
          </p:cNvSpPr>
          <p:nvPr/>
        </p:nvSpPr>
        <p:spPr bwMode="auto">
          <a:xfrm>
            <a:off x="3965575" y="4187825"/>
            <a:ext cx="1196113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Network</a:t>
            </a:r>
          </a:p>
        </p:txBody>
      </p:sp>
      <p:sp>
        <p:nvSpPr>
          <p:cNvPr id="65" name="Rectangle 22"/>
          <p:cNvSpPr>
            <a:spLocks noChangeArrowheads="1"/>
          </p:cNvSpPr>
          <p:nvPr/>
        </p:nvSpPr>
        <p:spPr bwMode="auto">
          <a:xfrm>
            <a:off x="3706813" y="4584700"/>
            <a:ext cx="1703387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66" name="Text Box 23"/>
          <p:cNvSpPr txBox="1">
            <a:spLocks noChangeArrowheads="1"/>
          </p:cNvSpPr>
          <p:nvPr/>
        </p:nvSpPr>
        <p:spPr bwMode="auto">
          <a:xfrm>
            <a:off x="3971925" y="4568825"/>
            <a:ext cx="118168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Datalink</a:t>
            </a:r>
          </a:p>
        </p:txBody>
      </p:sp>
      <p:sp>
        <p:nvSpPr>
          <p:cNvPr id="67" name="Rectangle 24"/>
          <p:cNvSpPr>
            <a:spLocks noChangeArrowheads="1"/>
          </p:cNvSpPr>
          <p:nvPr/>
        </p:nvSpPr>
        <p:spPr bwMode="auto">
          <a:xfrm>
            <a:off x="3706813" y="4965700"/>
            <a:ext cx="1703387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68" name="Text Box 25"/>
          <p:cNvSpPr txBox="1">
            <a:spLocks noChangeArrowheads="1"/>
          </p:cNvSpPr>
          <p:nvPr/>
        </p:nvSpPr>
        <p:spPr bwMode="auto">
          <a:xfrm>
            <a:off x="3951288" y="4949825"/>
            <a:ext cx="1224967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Physical</a:t>
            </a:r>
          </a:p>
        </p:txBody>
      </p:sp>
      <p:cxnSp>
        <p:nvCxnSpPr>
          <p:cNvPr id="69" name="AutoShape 26"/>
          <p:cNvCxnSpPr>
            <a:cxnSpLocks noChangeShapeType="1"/>
          </p:cNvCxnSpPr>
          <p:nvPr/>
        </p:nvCxnSpPr>
        <p:spPr bwMode="auto">
          <a:xfrm>
            <a:off x="2782888" y="5156200"/>
            <a:ext cx="911225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0" name="AutoShape 27"/>
          <p:cNvCxnSpPr>
            <a:cxnSpLocks noChangeShapeType="1"/>
          </p:cNvCxnSpPr>
          <p:nvPr/>
        </p:nvCxnSpPr>
        <p:spPr bwMode="auto">
          <a:xfrm>
            <a:off x="2782888" y="4775200"/>
            <a:ext cx="911225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1" name="AutoShape 28"/>
          <p:cNvCxnSpPr>
            <a:cxnSpLocks noChangeShapeType="1"/>
          </p:cNvCxnSpPr>
          <p:nvPr/>
        </p:nvCxnSpPr>
        <p:spPr bwMode="auto">
          <a:xfrm>
            <a:off x="2782888" y="4394200"/>
            <a:ext cx="911225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2" name="AutoShape 29"/>
          <p:cNvCxnSpPr>
            <a:cxnSpLocks noChangeShapeType="1"/>
          </p:cNvCxnSpPr>
          <p:nvPr/>
        </p:nvCxnSpPr>
        <p:spPr bwMode="auto">
          <a:xfrm>
            <a:off x="5422900" y="5156200"/>
            <a:ext cx="10414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3" name="AutoShape 30"/>
          <p:cNvCxnSpPr>
            <a:cxnSpLocks noChangeShapeType="1"/>
          </p:cNvCxnSpPr>
          <p:nvPr/>
        </p:nvCxnSpPr>
        <p:spPr bwMode="auto">
          <a:xfrm>
            <a:off x="5422900" y="4775200"/>
            <a:ext cx="10414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4" name="AutoShape 31"/>
          <p:cNvCxnSpPr>
            <a:cxnSpLocks noChangeShapeType="1"/>
          </p:cNvCxnSpPr>
          <p:nvPr/>
        </p:nvCxnSpPr>
        <p:spPr bwMode="auto">
          <a:xfrm>
            <a:off x="5422900" y="4394200"/>
            <a:ext cx="10414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5" name="AutoShape 32"/>
          <p:cNvCxnSpPr>
            <a:cxnSpLocks noChangeShapeType="1"/>
          </p:cNvCxnSpPr>
          <p:nvPr/>
        </p:nvCxnSpPr>
        <p:spPr bwMode="auto">
          <a:xfrm>
            <a:off x="2782888" y="4013200"/>
            <a:ext cx="3681412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grpSp>
        <p:nvGrpSpPr>
          <p:cNvPr id="76" name="Group 33"/>
          <p:cNvGrpSpPr>
            <a:grpSpLocks/>
          </p:cNvGrpSpPr>
          <p:nvPr/>
        </p:nvGrpSpPr>
        <p:grpSpPr bwMode="auto">
          <a:xfrm>
            <a:off x="1066800" y="3441700"/>
            <a:ext cx="7113588" cy="400050"/>
            <a:chOff x="647" y="2280"/>
            <a:chExt cx="4481" cy="252"/>
          </a:xfrm>
        </p:grpSpPr>
        <p:sp>
          <p:nvSpPr>
            <p:cNvPr id="77" name="Rectangle 34"/>
            <p:cNvSpPr>
              <a:spLocks noChangeArrowheads="1"/>
            </p:cNvSpPr>
            <p:nvPr/>
          </p:nvSpPr>
          <p:spPr bwMode="auto">
            <a:xfrm>
              <a:off x="647" y="2280"/>
              <a:ext cx="1073" cy="240"/>
            </a:xfrm>
            <a:prstGeom prst="rect">
              <a:avLst/>
            </a:prstGeom>
            <a:solidFill>
              <a:schemeClr val="accent5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78" name="Text Box 35"/>
            <p:cNvSpPr txBox="1">
              <a:spLocks noChangeArrowheads="1"/>
            </p:cNvSpPr>
            <p:nvPr/>
          </p:nvSpPr>
          <p:spPr bwMode="auto">
            <a:xfrm>
              <a:off x="695" y="2280"/>
              <a:ext cx="996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430" tIns="45716" rIns="91430" bIns="45716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l"/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Application</a:t>
              </a:r>
            </a:p>
          </p:txBody>
        </p:sp>
        <p:sp>
          <p:nvSpPr>
            <p:cNvPr id="79" name="Rectangle 36"/>
            <p:cNvSpPr>
              <a:spLocks noChangeArrowheads="1"/>
            </p:cNvSpPr>
            <p:nvPr/>
          </p:nvSpPr>
          <p:spPr bwMode="auto">
            <a:xfrm>
              <a:off x="4055" y="2280"/>
              <a:ext cx="1073" cy="240"/>
            </a:xfrm>
            <a:prstGeom prst="rect">
              <a:avLst/>
            </a:prstGeom>
            <a:solidFill>
              <a:schemeClr val="accent5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80" name="Text Box 37"/>
            <p:cNvSpPr txBox="1">
              <a:spLocks noChangeArrowheads="1"/>
            </p:cNvSpPr>
            <p:nvPr/>
          </p:nvSpPr>
          <p:spPr bwMode="auto">
            <a:xfrm>
              <a:off x="4076" y="2280"/>
              <a:ext cx="996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430" tIns="45716" rIns="91430" bIns="45716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l"/>
              <a:r>
                <a:rPr lang="en-US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Application</a:t>
              </a:r>
            </a:p>
          </p:txBody>
        </p:sp>
        <p:cxnSp>
          <p:nvCxnSpPr>
            <p:cNvPr id="81" name="AutoShape 38"/>
            <p:cNvCxnSpPr>
              <a:cxnSpLocks noChangeShapeType="1"/>
            </p:cNvCxnSpPr>
            <p:nvPr/>
          </p:nvCxnSpPr>
          <p:spPr bwMode="auto">
            <a:xfrm>
              <a:off x="1720" y="2400"/>
              <a:ext cx="2356" cy="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prstDash val="sysDot"/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82" name="Text Box 39"/>
          <p:cNvSpPr txBox="1">
            <a:spLocks noChangeArrowheads="1"/>
          </p:cNvSpPr>
          <p:nvPr/>
        </p:nvSpPr>
        <p:spPr bwMode="auto">
          <a:xfrm>
            <a:off x="817399" y="5499100"/>
            <a:ext cx="2200603" cy="52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29" tIns="44373" rIns="90329" bIns="44373">
            <a:spAutoFit/>
          </a:bodyPr>
          <a:lstStyle>
            <a:lvl1pPr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800" dirty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rPr>
              <a:t>End system</a:t>
            </a:r>
          </a:p>
        </p:txBody>
      </p:sp>
      <p:sp>
        <p:nvSpPr>
          <p:cNvPr id="83" name="Text Box 40"/>
          <p:cNvSpPr txBox="1">
            <a:spLocks noChangeArrowheads="1"/>
          </p:cNvSpPr>
          <p:nvPr/>
        </p:nvSpPr>
        <p:spPr bwMode="auto">
          <a:xfrm>
            <a:off x="6229187" y="5499100"/>
            <a:ext cx="2200603" cy="52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29" tIns="44373" rIns="90329" bIns="44373">
            <a:spAutoFit/>
          </a:bodyPr>
          <a:lstStyle>
            <a:lvl1pPr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8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rPr>
              <a:t>End system</a:t>
            </a:r>
          </a:p>
        </p:txBody>
      </p:sp>
      <p:sp>
        <p:nvSpPr>
          <p:cNvPr id="84" name="Text Box 41"/>
          <p:cNvSpPr txBox="1">
            <a:spLocks noChangeArrowheads="1"/>
          </p:cNvSpPr>
          <p:nvPr/>
        </p:nvSpPr>
        <p:spPr bwMode="auto">
          <a:xfrm>
            <a:off x="3887818" y="5499100"/>
            <a:ext cx="1339790" cy="52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29" tIns="44373" rIns="90329" bIns="44373">
            <a:spAutoFit/>
          </a:bodyPr>
          <a:lstStyle>
            <a:lvl1pPr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8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267914038"/>
      </p:ext>
    </p:extLst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99539"/>
            <a:ext cx="8229600" cy="4058900"/>
          </a:xfrm>
        </p:spPr>
        <p:txBody>
          <a:bodyPr/>
          <a:lstStyle/>
          <a:p>
            <a:r>
              <a:rPr lang="en-US" sz="2400" dirty="0">
                <a:cs typeface="Arial" charset="0"/>
              </a:rPr>
              <a:t>Describe</a:t>
            </a:r>
            <a:r>
              <a:rPr lang="en-US" sz="2400" dirty="0">
                <a:ea typeface="Arial" charset="0"/>
                <a:cs typeface="Arial" charset="0"/>
              </a:rPr>
              <a:t> the process for </a:t>
            </a:r>
            <a:r>
              <a:rPr lang="en-US" sz="2400">
                <a:ea typeface="Arial" charset="0"/>
                <a:cs typeface="Arial" charset="0"/>
              </a:rPr>
              <a:t>1.2.3.48 to </a:t>
            </a:r>
            <a:r>
              <a:rPr lang="en-US" sz="2400" dirty="0">
                <a:ea typeface="Arial" charset="0"/>
                <a:cs typeface="Arial" charset="0"/>
              </a:rPr>
              <a:t>access </a:t>
            </a:r>
            <a:r>
              <a:rPr lang="en-US" sz="2400" dirty="0" err="1">
                <a:ea typeface="Arial" charset="0"/>
                <a:cs typeface="Arial" charset="0"/>
              </a:rPr>
              <a:t>www.foo.com</a:t>
            </a:r>
            <a:r>
              <a:rPr lang="en-US" sz="2400" dirty="0">
                <a:ea typeface="Arial" charset="0"/>
                <a:cs typeface="Arial" charset="0"/>
              </a:rPr>
              <a:t> hosted on 5.6.7.10</a:t>
            </a:r>
            <a:endParaRPr lang="en-US" sz="2400" dirty="0">
              <a:cs typeface="Arial" charset="0"/>
            </a:endParaRPr>
          </a:p>
          <a:p>
            <a:pPr>
              <a:lnSpc>
                <a:spcPct val="90000"/>
              </a:lnSpc>
            </a:pPr>
            <a:endParaRPr lang="en-US" sz="2400" dirty="0">
              <a:cs typeface="Arial" charset="0"/>
            </a:endParaRPr>
          </a:p>
          <a:p>
            <a:pPr>
              <a:lnSpc>
                <a:spcPct val="90000"/>
              </a:lnSpc>
            </a:pPr>
            <a:endParaRPr lang="en-US" sz="2400" dirty="0">
              <a:cs typeface="Arial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2400" dirty="0">
              <a:cs typeface="Arial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88940" y="4343212"/>
            <a:ext cx="8310577" cy="2390775"/>
            <a:chOff x="133" y="2589"/>
            <a:chExt cx="5235" cy="1506"/>
          </a:xfrm>
        </p:grpSpPr>
        <p:sp>
          <p:nvSpPr>
            <p:cNvPr id="57354" name="Line 5"/>
            <p:cNvSpPr>
              <a:spLocks noChangeShapeType="1"/>
            </p:cNvSpPr>
            <p:nvPr/>
          </p:nvSpPr>
          <p:spPr bwMode="auto">
            <a:xfrm>
              <a:off x="628" y="3402"/>
              <a:ext cx="1632" cy="0"/>
            </a:xfrm>
            <a:prstGeom prst="line">
              <a:avLst/>
            </a:prstGeom>
            <a:noFill/>
            <a:ln w="76200" cmpd="tri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55" name="Line 6"/>
            <p:cNvSpPr>
              <a:spLocks noChangeShapeType="1"/>
            </p:cNvSpPr>
            <p:nvPr/>
          </p:nvSpPr>
          <p:spPr bwMode="auto">
            <a:xfrm>
              <a:off x="820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56" name="Line 7"/>
            <p:cNvSpPr>
              <a:spLocks noChangeShapeType="1"/>
            </p:cNvSpPr>
            <p:nvPr/>
          </p:nvSpPr>
          <p:spPr bwMode="auto">
            <a:xfrm>
              <a:off x="1396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57" name="Line 8"/>
            <p:cNvSpPr>
              <a:spLocks noChangeShapeType="1"/>
            </p:cNvSpPr>
            <p:nvPr/>
          </p:nvSpPr>
          <p:spPr bwMode="auto">
            <a:xfrm>
              <a:off x="2068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58" name="Rectangle 9"/>
            <p:cNvSpPr>
              <a:spLocks noChangeArrowheads="1"/>
            </p:cNvSpPr>
            <p:nvPr/>
          </p:nvSpPr>
          <p:spPr bwMode="auto">
            <a:xfrm>
              <a:off x="655" y="3028"/>
              <a:ext cx="345" cy="213"/>
            </a:xfrm>
            <a:prstGeom prst="rect">
              <a:avLst/>
            </a:prstGeom>
            <a:solidFill>
              <a:schemeClr val="accent4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 dirty="0"/>
                <a:t>host</a:t>
              </a:r>
            </a:p>
          </p:txBody>
        </p:sp>
        <p:sp>
          <p:nvSpPr>
            <p:cNvPr id="57359" name="Rectangle 10"/>
            <p:cNvSpPr>
              <a:spLocks noChangeArrowheads="1"/>
            </p:cNvSpPr>
            <p:nvPr/>
          </p:nvSpPr>
          <p:spPr bwMode="auto">
            <a:xfrm>
              <a:off x="1215" y="3028"/>
              <a:ext cx="345" cy="213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 dirty="0"/>
                <a:t>host</a:t>
              </a:r>
            </a:p>
          </p:txBody>
        </p:sp>
        <p:sp>
          <p:nvSpPr>
            <p:cNvPr id="57360" name="Rectangle 11"/>
            <p:cNvSpPr>
              <a:spLocks noChangeArrowheads="1"/>
            </p:cNvSpPr>
            <p:nvPr/>
          </p:nvSpPr>
          <p:spPr bwMode="auto">
            <a:xfrm>
              <a:off x="1891" y="3028"/>
              <a:ext cx="339" cy="213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 dirty="0"/>
                <a:t>DNS</a:t>
              </a:r>
            </a:p>
          </p:txBody>
        </p:sp>
        <p:sp>
          <p:nvSpPr>
            <p:cNvPr id="57361" name="Text Box 12"/>
            <p:cNvSpPr txBox="1">
              <a:spLocks noChangeArrowheads="1"/>
            </p:cNvSpPr>
            <p:nvPr/>
          </p:nvSpPr>
          <p:spPr bwMode="auto">
            <a:xfrm>
              <a:off x="1594" y="2969"/>
              <a:ext cx="213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/>
              <a:r>
                <a:rPr lang="en-US" sz="1600" b="0">
                  <a:latin typeface="+mn-lt"/>
                </a:rPr>
                <a:t>...</a:t>
              </a:r>
            </a:p>
          </p:txBody>
        </p:sp>
        <p:sp>
          <p:nvSpPr>
            <p:cNvPr id="57362" name="Line 13"/>
            <p:cNvSpPr>
              <a:spLocks noChangeShapeType="1"/>
            </p:cNvSpPr>
            <p:nvPr/>
          </p:nvSpPr>
          <p:spPr bwMode="auto">
            <a:xfrm>
              <a:off x="3556" y="3402"/>
              <a:ext cx="1632" cy="0"/>
            </a:xfrm>
            <a:prstGeom prst="line">
              <a:avLst/>
            </a:prstGeom>
            <a:noFill/>
            <a:ln w="76200" cmpd="tri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63" name="Line 14"/>
            <p:cNvSpPr>
              <a:spLocks noChangeShapeType="1"/>
            </p:cNvSpPr>
            <p:nvPr/>
          </p:nvSpPr>
          <p:spPr bwMode="auto">
            <a:xfrm>
              <a:off x="3748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64" name="Line 15"/>
            <p:cNvSpPr>
              <a:spLocks noChangeShapeType="1"/>
            </p:cNvSpPr>
            <p:nvPr/>
          </p:nvSpPr>
          <p:spPr bwMode="auto">
            <a:xfrm>
              <a:off x="4324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65" name="Line 16"/>
            <p:cNvSpPr>
              <a:spLocks noChangeShapeType="1"/>
            </p:cNvSpPr>
            <p:nvPr/>
          </p:nvSpPr>
          <p:spPr bwMode="auto">
            <a:xfrm>
              <a:off x="4996" y="321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66" name="Rectangle 17"/>
            <p:cNvSpPr>
              <a:spLocks noChangeArrowheads="1"/>
            </p:cNvSpPr>
            <p:nvPr/>
          </p:nvSpPr>
          <p:spPr bwMode="auto">
            <a:xfrm>
              <a:off x="3579" y="3027"/>
              <a:ext cx="345" cy="213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/>
                <a:t>host</a:t>
              </a:r>
            </a:p>
          </p:txBody>
        </p:sp>
        <p:sp>
          <p:nvSpPr>
            <p:cNvPr id="57367" name="Rectangle 18"/>
            <p:cNvSpPr>
              <a:spLocks noChangeArrowheads="1"/>
            </p:cNvSpPr>
            <p:nvPr/>
          </p:nvSpPr>
          <p:spPr bwMode="auto">
            <a:xfrm>
              <a:off x="4143" y="3027"/>
              <a:ext cx="345" cy="213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/>
                <a:t>host</a:t>
              </a:r>
            </a:p>
          </p:txBody>
        </p:sp>
        <p:sp>
          <p:nvSpPr>
            <p:cNvPr id="57368" name="Rectangle 19"/>
            <p:cNvSpPr>
              <a:spLocks noChangeArrowheads="1"/>
            </p:cNvSpPr>
            <p:nvPr/>
          </p:nvSpPr>
          <p:spPr bwMode="auto">
            <a:xfrm>
              <a:off x="4818" y="3027"/>
              <a:ext cx="345" cy="213"/>
            </a:xfrm>
            <a:prstGeom prst="rect">
              <a:avLst/>
            </a:prstGeom>
            <a:solidFill>
              <a:schemeClr val="accent4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1600" b="0" dirty="0"/>
                <a:t>host</a:t>
              </a:r>
            </a:p>
          </p:txBody>
        </p:sp>
        <p:sp>
          <p:nvSpPr>
            <p:cNvPr id="57369" name="Text Box 20"/>
            <p:cNvSpPr txBox="1">
              <a:spLocks noChangeArrowheads="1"/>
            </p:cNvSpPr>
            <p:nvPr/>
          </p:nvSpPr>
          <p:spPr bwMode="auto">
            <a:xfrm>
              <a:off x="4522" y="2969"/>
              <a:ext cx="213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/>
              <a:r>
                <a:rPr lang="en-US" sz="1600" b="0">
                  <a:latin typeface="+mn-lt"/>
                </a:rPr>
                <a:t>...</a:t>
              </a:r>
            </a:p>
          </p:txBody>
        </p:sp>
        <p:sp>
          <p:nvSpPr>
            <p:cNvPr id="57370" name="AutoShape 21"/>
            <p:cNvSpPr>
              <a:spLocks noChangeArrowheads="1"/>
            </p:cNvSpPr>
            <p:nvPr/>
          </p:nvSpPr>
          <p:spPr bwMode="auto">
            <a:xfrm>
              <a:off x="2740" y="3855"/>
              <a:ext cx="384" cy="24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 sz="1600" b="0"/>
                <a:t>router</a:t>
              </a:r>
            </a:p>
          </p:txBody>
        </p:sp>
        <p:sp>
          <p:nvSpPr>
            <p:cNvPr id="57371" name="Line 22"/>
            <p:cNvSpPr>
              <a:spLocks noChangeShapeType="1"/>
            </p:cNvSpPr>
            <p:nvPr/>
          </p:nvSpPr>
          <p:spPr bwMode="auto">
            <a:xfrm>
              <a:off x="1791" y="3377"/>
              <a:ext cx="0" cy="4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72" name="AutoShape 23"/>
            <p:cNvSpPr>
              <a:spLocks noChangeArrowheads="1"/>
            </p:cNvSpPr>
            <p:nvPr/>
          </p:nvSpPr>
          <p:spPr bwMode="auto">
            <a:xfrm>
              <a:off x="3892" y="3855"/>
              <a:ext cx="384" cy="24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 sz="1600" b="0"/>
                <a:t>router</a:t>
              </a:r>
            </a:p>
          </p:txBody>
        </p:sp>
        <p:sp>
          <p:nvSpPr>
            <p:cNvPr id="57373" name="Line 24"/>
            <p:cNvSpPr>
              <a:spLocks noChangeShapeType="1"/>
            </p:cNvSpPr>
            <p:nvPr/>
          </p:nvSpPr>
          <p:spPr bwMode="auto">
            <a:xfrm flipH="1">
              <a:off x="4090" y="3394"/>
              <a:ext cx="0" cy="45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74" name="Line 25"/>
            <p:cNvSpPr>
              <a:spLocks noChangeShapeType="1"/>
            </p:cNvSpPr>
            <p:nvPr/>
          </p:nvSpPr>
          <p:spPr bwMode="auto">
            <a:xfrm>
              <a:off x="1972" y="3951"/>
              <a:ext cx="768" cy="0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75" name="Line 26"/>
            <p:cNvSpPr>
              <a:spLocks noChangeShapeType="1"/>
            </p:cNvSpPr>
            <p:nvPr/>
          </p:nvSpPr>
          <p:spPr bwMode="auto">
            <a:xfrm>
              <a:off x="3124" y="3951"/>
              <a:ext cx="768" cy="0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/>
            </a:p>
          </p:txBody>
        </p:sp>
        <p:sp>
          <p:nvSpPr>
            <p:cNvPr id="57376" name="Text Box 27"/>
            <p:cNvSpPr txBox="1">
              <a:spLocks noChangeArrowheads="1"/>
            </p:cNvSpPr>
            <p:nvPr/>
          </p:nvSpPr>
          <p:spPr bwMode="auto">
            <a:xfrm>
              <a:off x="133" y="2589"/>
              <a:ext cx="1963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 dirty="0">
                  <a:latin typeface="+mn-lt"/>
                </a:rPr>
                <a:t>1.2.3.0/24 (255.255.255.0)</a:t>
              </a:r>
            </a:p>
          </p:txBody>
        </p:sp>
        <p:sp>
          <p:nvSpPr>
            <p:cNvPr id="57377" name="Text Box 28"/>
            <p:cNvSpPr txBox="1">
              <a:spLocks noChangeArrowheads="1"/>
            </p:cNvSpPr>
            <p:nvPr/>
          </p:nvSpPr>
          <p:spPr bwMode="auto">
            <a:xfrm>
              <a:off x="4644" y="2822"/>
              <a:ext cx="72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 dirty="0">
                  <a:latin typeface="+mn-lt"/>
                </a:rPr>
                <a:t>5.6.7.0/24</a:t>
              </a:r>
            </a:p>
          </p:txBody>
        </p:sp>
        <p:sp>
          <p:nvSpPr>
            <p:cNvPr id="57379" name="Text Box 30"/>
            <p:cNvSpPr txBox="1">
              <a:spLocks noChangeArrowheads="1"/>
            </p:cNvSpPr>
            <p:nvPr/>
          </p:nvSpPr>
          <p:spPr bwMode="auto">
            <a:xfrm>
              <a:off x="1758" y="2822"/>
              <a:ext cx="668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 dirty="0">
                  <a:latin typeface="+mn-lt"/>
                </a:rPr>
                <a:t>1.2.3.156</a:t>
              </a:r>
            </a:p>
          </p:txBody>
        </p:sp>
        <p:sp>
          <p:nvSpPr>
            <p:cNvPr id="57380" name="Text Box 31"/>
            <p:cNvSpPr txBox="1">
              <a:spLocks noChangeArrowheads="1"/>
            </p:cNvSpPr>
            <p:nvPr/>
          </p:nvSpPr>
          <p:spPr bwMode="auto">
            <a:xfrm>
              <a:off x="535" y="2822"/>
              <a:ext cx="59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 dirty="0">
                  <a:latin typeface="+mn-lt"/>
                </a:rPr>
                <a:t>1.2.3.48</a:t>
              </a:r>
            </a:p>
          </p:txBody>
        </p:sp>
        <p:sp>
          <p:nvSpPr>
            <p:cNvPr id="57381" name="Text Box 32"/>
            <p:cNvSpPr txBox="1">
              <a:spLocks noChangeArrowheads="1"/>
            </p:cNvSpPr>
            <p:nvPr/>
          </p:nvSpPr>
          <p:spPr bwMode="auto">
            <a:xfrm>
              <a:off x="1849" y="3612"/>
              <a:ext cx="59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Arial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Arial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800" b="0">
                  <a:latin typeface="+mn-lt"/>
                </a:rPr>
                <a:t>1.2.3.19</a:t>
              </a:r>
            </a:p>
          </p:txBody>
        </p:sp>
        <p:sp>
          <p:nvSpPr>
            <p:cNvPr id="57382" name="AutoShape 33"/>
            <p:cNvSpPr>
              <a:spLocks noChangeArrowheads="1"/>
            </p:cNvSpPr>
            <p:nvPr/>
          </p:nvSpPr>
          <p:spPr bwMode="auto">
            <a:xfrm>
              <a:off x="1601" y="3853"/>
              <a:ext cx="384" cy="24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 sz="1600" b="0" dirty="0"/>
                <a:t>router</a:t>
              </a:r>
            </a:p>
          </p:txBody>
        </p:sp>
      </p:grpSp>
      <p:sp>
        <p:nvSpPr>
          <p:cNvPr id="15" name="Freeform 14"/>
          <p:cNvSpPr/>
          <p:nvPr/>
        </p:nvSpPr>
        <p:spPr>
          <a:xfrm>
            <a:off x="1455187" y="5393450"/>
            <a:ext cx="6778200" cy="1264337"/>
          </a:xfrm>
          <a:custGeom>
            <a:avLst/>
            <a:gdLst>
              <a:gd name="connsiteX0" fmla="*/ 139186 w 6778200"/>
              <a:gd name="connsiteY0" fmla="*/ 40529 h 1264337"/>
              <a:gd name="connsiteX1" fmla="*/ 152698 w 6778200"/>
              <a:gd name="connsiteY1" fmla="*/ 391789 h 1264337"/>
              <a:gd name="connsiteX2" fmla="*/ 1693024 w 6778200"/>
              <a:gd name="connsiteY2" fmla="*/ 486359 h 1264337"/>
              <a:gd name="connsiteX3" fmla="*/ 1733559 w 6778200"/>
              <a:gd name="connsiteY3" fmla="*/ 1202387 h 1264337"/>
              <a:gd name="connsiteX4" fmla="*/ 5057422 w 6778200"/>
              <a:gd name="connsiteY4" fmla="*/ 1121327 h 1264337"/>
              <a:gd name="connsiteX5" fmla="*/ 5124980 w 6778200"/>
              <a:gd name="connsiteY5" fmla="*/ 270199 h 1264337"/>
              <a:gd name="connsiteX6" fmla="*/ 6624772 w 6778200"/>
              <a:gd name="connsiteY6" fmla="*/ 216159 h 1264337"/>
              <a:gd name="connsiteX7" fmla="*/ 6651795 w 6778200"/>
              <a:gd name="connsiteY7" fmla="*/ 0 h 1264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78200" h="1264337">
                <a:moveTo>
                  <a:pt x="139186" y="40529"/>
                </a:moveTo>
                <a:cubicBezTo>
                  <a:pt x="16455" y="179006"/>
                  <a:pt x="-106275" y="317484"/>
                  <a:pt x="152698" y="391789"/>
                </a:cubicBezTo>
                <a:cubicBezTo>
                  <a:pt x="411671" y="466094"/>
                  <a:pt x="1429547" y="351259"/>
                  <a:pt x="1693024" y="486359"/>
                </a:cubicBezTo>
                <a:cubicBezTo>
                  <a:pt x="1956501" y="621459"/>
                  <a:pt x="1172826" y="1096559"/>
                  <a:pt x="1733559" y="1202387"/>
                </a:cubicBezTo>
                <a:cubicBezTo>
                  <a:pt x="2294292" y="1308215"/>
                  <a:pt x="4492185" y="1276692"/>
                  <a:pt x="5057422" y="1121327"/>
                </a:cubicBezTo>
                <a:cubicBezTo>
                  <a:pt x="5622659" y="965962"/>
                  <a:pt x="4863755" y="421060"/>
                  <a:pt x="5124980" y="270199"/>
                </a:cubicBezTo>
                <a:cubicBezTo>
                  <a:pt x="5386205" y="119338"/>
                  <a:pt x="6370303" y="261192"/>
                  <a:pt x="6624772" y="216159"/>
                </a:cubicBezTo>
                <a:cubicBezTo>
                  <a:pt x="6879241" y="171126"/>
                  <a:pt x="6765518" y="85563"/>
                  <a:pt x="6651795" y="0"/>
                </a:cubicBezTo>
              </a:path>
            </a:pathLst>
          </a:custGeom>
          <a:ln w="28575" cmpd="sng">
            <a:solidFill>
              <a:schemeClr val="accent4"/>
            </a:solidFill>
            <a:headEnd type="none"/>
            <a:tailEnd type="triangle"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Question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532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Topics</a:t>
            </a:r>
            <a:endParaRPr lang="en-US" dirty="0"/>
          </a:p>
        </p:txBody>
      </p:sp>
      <p:sp>
        <p:nvSpPr>
          <p:cNvPr id="1043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Network layer (lectures 12–15)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Intra-domain routing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Inter-domain routing</a:t>
            </a:r>
          </a:p>
          <a:p>
            <a:r>
              <a:rPr lang="en-US" dirty="0">
                <a:solidFill>
                  <a:schemeClr val="accent3"/>
                </a:solidFill>
              </a:rPr>
              <a:t>Link layer (lectures 17–</a:t>
            </a:r>
            <a:r>
              <a:rPr lang="en-US" altLang="zh-CN" dirty="0">
                <a:solidFill>
                  <a:schemeClr val="accent3"/>
                </a:solidFill>
              </a:rPr>
              <a:t>18</a:t>
            </a:r>
            <a:r>
              <a:rPr lang="en-US" dirty="0">
                <a:solidFill>
                  <a:schemeClr val="accent3"/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Ethernet</a:t>
            </a:r>
          </a:p>
          <a:p>
            <a:r>
              <a:rPr lang="en-US" dirty="0"/>
              <a:t>Topics in networking (lectures 16, 19–2</a:t>
            </a:r>
            <a:r>
              <a:rPr lang="en-US" altLang="zh-CN" dirty="0"/>
              <a:t>1</a:t>
            </a:r>
            <a:r>
              <a:rPr lang="en-US" dirty="0"/>
              <a:t>)</a:t>
            </a:r>
          </a:p>
          <a:p>
            <a:pPr lvl="1"/>
            <a:r>
              <a:rPr lang="en-US" altLang="zh-CN" dirty="0"/>
              <a:t>Programmable networks</a:t>
            </a:r>
          </a:p>
          <a:p>
            <a:pPr lvl="1"/>
            <a:r>
              <a:rPr lang="en-US" dirty="0"/>
              <a:t>Wireless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r>
              <a:rPr lang="en-US" dirty="0" err="1"/>
              <a:t>Misc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1691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Domain Specific Processors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416964" y="2308248"/>
            <a:ext cx="1328697" cy="2861037"/>
            <a:chOff x="555952" y="1934664"/>
            <a:chExt cx="1771596" cy="3814715"/>
          </a:xfrm>
        </p:grpSpPr>
        <p:cxnSp>
          <p:nvCxnSpPr>
            <p:cNvPr id="7" name="Straight Arrow Connector 6"/>
            <p:cNvCxnSpPr>
              <a:stCxn id="6" idx="2"/>
            </p:cNvCxnSpPr>
            <p:nvPr/>
          </p:nvCxnSpPr>
          <p:spPr>
            <a:xfrm flipH="1">
              <a:off x="1399333" y="3190486"/>
              <a:ext cx="9770" cy="958462"/>
            </a:xfrm>
            <a:prstGeom prst="straightConnector1">
              <a:avLst/>
            </a:prstGeom>
            <a:ln w="38100" cmpd="sng">
              <a:solidFill>
                <a:srgbClr val="C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08" b="96623" l="4000" r="97969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4278" y="4232169"/>
              <a:ext cx="1010108" cy="869324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1105481" y="5318492"/>
              <a:ext cx="68010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>
                  <a:solidFill>
                    <a:prstClr val="black"/>
                  </a:solidFill>
                </a:rPr>
                <a:t>CPU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55952" y="1934664"/>
              <a:ext cx="1771596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</a:rPr>
                <a:t>Computers</a:t>
              </a: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555952" y="2646297"/>
              <a:ext cx="1706301" cy="1057534"/>
              <a:chOff x="1136522" y="2646297"/>
              <a:chExt cx="1706301" cy="1057534"/>
            </a:xfrm>
          </p:grpSpPr>
          <p:sp>
            <p:nvSpPr>
              <p:cNvPr id="6" name="Rounded Rectangle 5"/>
              <p:cNvSpPr/>
              <p:nvPr/>
            </p:nvSpPr>
            <p:spPr>
              <a:xfrm>
                <a:off x="1136522" y="2646297"/>
                <a:ext cx="1706301" cy="544189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381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prstClr val="black"/>
                    </a:solidFill>
                  </a:rPr>
                  <a:t>Java</a:t>
                </a: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1136522" y="3192111"/>
                <a:ext cx="1706301" cy="511720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prstClr val="black"/>
                    </a:solidFill>
                  </a:rPr>
                  <a:t>Compiler</a:t>
                </a:r>
              </a:p>
            </p:txBody>
          </p:sp>
        </p:grpSp>
      </p:grpSp>
      <p:grpSp>
        <p:nvGrpSpPr>
          <p:cNvPr id="68" name="Group 67"/>
          <p:cNvGrpSpPr/>
          <p:nvPr/>
        </p:nvGrpSpPr>
        <p:grpSpPr>
          <a:xfrm>
            <a:off x="1981371" y="2308249"/>
            <a:ext cx="1309953" cy="2859408"/>
            <a:chOff x="2641828" y="1934664"/>
            <a:chExt cx="1746604" cy="381254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208" b="96415" l="1000" r="96778">
                          <a14:foregroundMark x1="29778" y1="34340" x2="29778" y2="34340"/>
                          <a14:foregroundMark x1="25111" y1="49623" x2="25111" y2="4962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780165" y="4144015"/>
              <a:ext cx="1608267" cy="94709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3185217" y="5316322"/>
              <a:ext cx="70574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>
                  <a:solidFill>
                    <a:prstClr val="black"/>
                  </a:solidFill>
                </a:rPr>
                <a:t>GPU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804435" y="1934664"/>
              <a:ext cx="1457664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</a:rPr>
                <a:t>Graphics</a:t>
              </a:r>
            </a:p>
          </p:txBody>
        </p:sp>
        <p:cxnSp>
          <p:nvCxnSpPr>
            <p:cNvPr id="52" name="Straight Arrow Connector 51"/>
            <p:cNvCxnSpPr>
              <a:stCxn id="54" idx="2"/>
            </p:cNvCxnSpPr>
            <p:nvPr/>
          </p:nvCxnSpPr>
          <p:spPr>
            <a:xfrm flipH="1">
              <a:off x="3485209" y="3190486"/>
              <a:ext cx="9770" cy="958462"/>
            </a:xfrm>
            <a:prstGeom prst="straightConnector1">
              <a:avLst/>
            </a:prstGeom>
            <a:ln w="38100" cmpd="sng">
              <a:solidFill>
                <a:srgbClr val="C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2641828" y="2646297"/>
              <a:ext cx="1706301" cy="1057534"/>
              <a:chOff x="1136522" y="2646297"/>
              <a:chExt cx="1706301" cy="1057534"/>
            </a:xfrm>
          </p:grpSpPr>
          <p:sp>
            <p:nvSpPr>
              <p:cNvPr id="54" name="Rounded Rectangle 53"/>
              <p:cNvSpPr/>
              <p:nvPr/>
            </p:nvSpPr>
            <p:spPr>
              <a:xfrm>
                <a:off x="1136522" y="2646297"/>
                <a:ext cx="1706301" cy="544189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381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prstClr val="black"/>
                    </a:solidFill>
                  </a:rPr>
                  <a:t>OpenCL</a:t>
                </a:r>
                <a:endParaRPr lang="en-US" sz="20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Rounded Rectangle 54"/>
              <p:cNvSpPr/>
              <p:nvPr/>
            </p:nvSpPr>
            <p:spPr>
              <a:xfrm>
                <a:off x="1136522" y="3192111"/>
                <a:ext cx="1706301" cy="511720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prstClr val="black"/>
                    </a:solidFill>
                  </a:rPr>
                  <a:t>Compiler</a:t>
                </a:r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3473979" y="2120215"/>
            <a:ext cx="1351526" cy="3046194"/>
            <a:chOff x="4631971" y="1683953"/>
            <a:chExt cx="1802034" cy="4061593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99482" l="0" r="100000">
                          <a14:foregroundMark x1="13534" y1="46114" x2="13534" y2="4611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992131" y="4294089"/>
              <a:ext cx="995630" cy="722393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5208932" y="5314659"/>
              <a:ext cx="65445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>
                  <a:solidFill>
                    <a:prstClr val="black"/>
                  </a:solidFill>
                </a:rPr>
                <a:t>DSP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631971" y="1683953"/>
              <a:ext cx="1721925" cy="9438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>
                  <a:solidFill>
                    <a:prstClr val="black"/>
                  </a:solidFill>
                </a:rPr>
                <a:t>Signal </a:t>
              </a:r>
            </a:p>
            <a:p>
              <a:pPr algn="ctr"/>
              <a:r>
                <a:rPr lang="en-US" sz="2000" dirty="0">
                  <a:solidFill>
                    <a:prstClr val="black"/>
                  </a:solidFill>
                </a:rPr>
                <a:t>Processing</a:t>
              </a:r>
            </a:p>
          </p:txBody>
        </p:sp>
        <p:cxnSp>
          <p:nvCxnSpPr>
            <p:cNvPr id="56" name="Straight Arrow Connector 55"/>
            <p:cNvCxnSpPr>
              <a:stCxn id="58" idx="2"/>
            </p:cNvCxnSpPr>
            <p:nvPr/>
          </p:nvCxnSpPr>
          <p:spPr>
            <a:xfrm flipH="1">
              <a:off x="5571085" y="3190486"/>
              <a:ext cx="9770" cy="958462"/>
            </a:xfrm>
            <a:prstGeom prst="straightConnector1">
              <a:avLst/>
            </a:prstGeom>
            <a:ln w="38100" cmpd="sng">
              <a:solidFill>
                <a:srgbClr val="C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7" name="Group 56"/>
            <p:cNvGrpSpPr/>
            <p:nvPr/>
          </p:nvGrpSpPr>
          <p:grpSpPr>
            <a:xfrm>
              <a:off x="4727704" y="2646297"/>
              <a:ext cx="1706301" cy="1057534"/>
              <a:chOff x="1136522" y="2646297"/>
              <a:chExt cx="1706301" cy="1057534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1136522" y="2646297"/>
                <a:ext cx="1706301" cy="544189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381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>
                    <a:solidFill>
                      <a:prstClr val="black"/>
                    </a:solidFill>
                  </a:rPr>
                  <a:t>Matlab</a:t>
                </a:r>
                <a:endParaRPr lang="en-US" sz="20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Rounded Rectangle 58"/>
              <p:cNvSpPr/>
              <p:nvPr/>
            </p:nvSpPr>
            <p:spPr>
              <a:xfrm>
                <a:off x="1136522" y="3192111"/>
                <a:ext cx="1706301" cy="511720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prstClr val="black"/>
                    </a:solidFill>
                  </a:rPr>
                  <a:t>Compiler</a:t>
                </a:r>
              </a:p>
            </p:txBody>
          </p:sp>
        </p:grpSp>
      </p:grpSp>
      <p:grpSp>
        <p:nvGrpSpPr>
          <p:cNvPr id="70" name="Group 69"/>
          <p:cNvGrpSpPr/>
          <p:nvPr/>
        </p:nvGrpSpPr>
        <p:grpSpPr>
          <a:xfrm>
            <a:off x="5110185" y="2088536"/>
            <a:ext cx="3111815" cy="3040257"/>
            <a:chOff x="6813580" y="1641714"/>
            <a:chExt cx="4149086" cy="4053675"/>
          </a:xfrm>
        </p:grpSpPr>
        <p:sp>
          <p:nvSpPr>
            <p:cNvPr id="30" name="TextBox 29"/>
            <p:cNvSpPr txBox="1"/>
            <p:nvPr/>
          </p:nvSpPr>
          <p:spPr>
            <a:xfrm>
              <a:off x="6933153" y="1641714"/>
              <a:ext cx="1458092" cy="9438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prstClr val="black"/>
                  </a:solidFill>
                </a:rPr>
                <a:t>Machine</a:t>
              </a:r>
            </a:p>
            <a:p>
              <a:pPr algn="ctr"/>
              <a:r>
                <a:rPr lang="en-US" sz="2000" dirty="0">
                  <a:solidFill>
                    <a:prstClr val="black"/>
                  </a:solidFill>
                </a:rPr>
                <a:t>Learning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562929" y="4112835"/>
              <a:ext cx="42362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50" dirty="0">
                  <a:solidFill>
                    <a:prstClr val="black"/>
                  </a:solidFill>
                </a:rPr>
                <a:t>?</a:t>
              </a:r>
            </a:p>
          </p:txBody>
        </p:sp>
        <p:pic>
          <p:nvPicPr>
            <p:cNvPr id="42" name="Picture 41"/>
            <p:cNvPicPr>
              <a:picLocks noChangeAspect="1"/>
            </p:cNvPicPr>
            <p:nvPr/>
          </p:nvPicPr>
          <p:blipFill rotWithShape="1">
            <a:blip r:embed="rId9"/>
            <a:srcRect l="12285" t="5098" r="13886" b="32726"/>
            <a:stretch/>
          </p:blipFill>
          <p:spPr>
            <a:xfrm>
              <a:off x="7188764" y="4256356"/>
              <a:ext cx="1027977" cy="668344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7421264" y="5295280"/>
              <a:ext cx="626667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>
                  <a:solidFill>
                    <a:prstClr val="black"/>
                  </a:solidFill>
                </a:rPr>
                <a:t>TPU</a:t>
              </a:r>
            </a:p>
          </p:txBody>
        </p:sp>
        <p:cxnSp>
          <p:nvCxnSpPr>
            <p:cNvPr id="60" name="Straight Arrow Connector 59"/>
            <p:cNvCxnSpPr>
              <a:stCxn id="62" idx="2"/>
            </p:cNvCxnSpPr>
            <p:nvPr/>
          </p:nvCxnSpPr>
          <p:spPr>
            <a:xfrm flipH="1">
              <a:off x="7656961" y="3190486"/>
              <a:ext cx="9770" cy="958462"/>
            </a:xfrm>
            <a:prstGeom prst="straightConnector1">
              <a:avLst/>
            </a:prstGeom>
            <a:ln w="38100" cmpd="sng">
              <a:solidFill>
                <a:srgbClr val="C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1" name="Group 60"/>
            <p:cNvGrpSpPr/>
            <p:nvPr/>
          </p:nvGrpSpPr>
          <p:grpSpPr>
            <a:xfrm>
              <a:off x="6813580" y="2646297"/>
              <a:ext cx="1706301" cy="1057534"/>
              <a:chOff x="1136522" y="2646297"/>
              <a:chExt cx="1706301" cy="1057534"/>
            </a:xfrm>
          </p:grpSpPr>
          <p:sp>
            <p:nvSpPr>
              <p:cNvPr id="62" name="Rounded Rectangle 61"/>
              <p:cNvSpPr/>
              <p:nvPr/>
            </p:nvSpPr>
            <p:spPr>
              <a:xfrm>
                <a:off x="1136522" y="2646297"/>
                <a:ext cx="1706301" cy="544189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381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prstClr val="black"/>
                    </a:solidFill>
                  </a:rPr>
                  <a:t>TensorFlow</a:t>
                </a:r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>
                <a:off x="1136522" y="3192111"/>
                <a:ext cx="1706301" cy="511720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prstClr val="black"/>
                    </a:solidFill>
                  </a:rPr>
                  <a:t>Compiler</a:t>
                </a:r>
              </a:p>
            </p:txBody>
          </p:sp>
        </p:grpSp>
        <p:sp>
          <p:nvSpPr>
            <p:cNvPr id="179" name="TextBox 178"/>
            <p:cNvSpPr txBox="1"/>
            <p:nvPr/>
          </p:nvSpPr>
          <p:spPr>
            <a:xfrm>
              <a:off x="10301289" y="5226316"/>
              <a:ext cx="661377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50" dirty="0">
                  <a:solidFill>
                    <a:prstClr val="black"/>
                  </a:solidFill>
                </a:rPr>
                <a:t>PISA</a:t>
              </a: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7224220" y="2300755"/>
            <a:ext cx="13993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>
                <a:solidFill>
                  <a:prstClr val="black"/>
                </a:solidFill>
              </a:rPr>
              <a:t>Networking</a:t>
            </a:r>
            <a:endParaRPr lang="en-US" sz="2000" dirty="0">
              <a:solidFill>
                <a:prstClr val="black"/>
              </a:solidFill>
            </a:endParaRPr>
          </a:p>
        </p:txBody>
      </p:sp>
      <p:cxnSp>
        <p:nvCxnSpPr>
          <p:cNvPr id="64" name="Straight Arrow Connector 63"/>
          <p:cNvCxnSpPr>
            <a:stCxn id="66" idx="2"/>
          </p:cNvCxnSpPr>
          <p:nvPr/>
        </p:nvCxnSpPr>
        <p:spPr>
          <a:xfrm flipH="1">
            <a:off x="7960270" y="3250114"/>
            <a:ext cx="7328" cy="718847"/>
          </a:xfrm>
          <a:prstGeom prst="straightConnector1">
            <a:avLst/>
          </a:prstGeom>
          <a:ln w="38100" cmpd="sng">
            <a:solidFill>
              <a:srgbClr val="C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5" name="Group 64"/>
          <p:cNvGrpSpPr/>
          <p:nvPr/>
        </p:nvGrpSpPr>
        <p:grpSpPr>
          <a:xfrm>
            <a:off x="7327735" y="2841973"/>
            <a:ext cx="1279726" cy="793151"/>
            <a:chOff x="1136522" y="2646297"/>
            <a:chExt cx="1706301" cy="1057534"/>
          </a:xfrm>
        </p:grpSpPr>
        <p:sp>
          <p:nvSpPr>
            <p:cNvPr id="66" name="Rounded Rectangle 65"/>
            <p:cNvSpPr/>
            <p:nvPr/>
          </p:nvSpPr>
          <p:spPr>
            <a:xfrm>
              <a:off x="1136522" y="2646297"/>
              <a:ext cx="1706301" cy="544189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prstClr val="black"/>
                  </a:solidFill>
                </a:rPr>
                <a:t>P4</a:t>
              </a:r>
            </a:p>
          </p:txBody>
        </p:sp>
        <p:sp>
          <p:nvSpPr>
            <p:cNvPr id="67" name="Rounded Rectangle 66"/>
            <p:cNvSpPr/>
            <p:nvPr/>
          </p:nvSpPr>
          <p:spPr>
            <a:xfrm>
              <a:off x="1136522" y="3192111"/>
              <a:ext cx="1706301" cy="51172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prstClr val="black"/>
                  </a:solidFill>
                </a:rPr>
                <a:t>Compiler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6538514" y="2917420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5B9BD5">
                    <a:lumMod val="60000"/>
                    <a:lumOff val="40000"/>
                  </a:srgbClr>
                </a:solidFill>
              </a:rPr>
              <a:t>&gt;&gt;&gt;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893947" y="3970180"/>
            <a:ext cx="1992701" cy="662264"/>
            <a:chOff x="4388696" y="5253651"/>
            <a:chExt cx="2656935" cy="883018"/>
          </a:xfrm>
        </p:grpSpPr>
        <p:grpSp>
          <p:nvGrpSpPr>
            <p:cNvPr id="46" name="Group 45"/>
            <p:cNvGrpSpPr/>
            <p:nvPr/>
          </p:nvGrpSpPr>
          <p:grpSpPr>
            <a:xfrm>
              <a:off x="4785895" y="5288083"/>
              <a:ext cx="370954" cy="822800"/>
              <a:chOff x="1485649" y="3204985"/>
              <a:chExt cx="1124341" cy="2169168"/>
            </a:xfrm>
          </p:grpSpPr>
          <p:sp>
            <p:nvSpPr>
              <p:cNvPr id="177" name="Rectangle 176"/>
              <p:cNvSpPr/>
              <p:nvPr/>
            </p:nvSpPr>
            <p:spPr>
              <a:xfrm>
                <a:off x="1492629" y="3216474"/>
                <a:ext cx="1117361" cy="2157679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1639" tIns="40820" rIns="81639" bIns="40820" rtlCol="0" anchor="ctr"/>
              <a:lstStyle/>
              <a:p>
                <a:pPr algn="ctr"/>
                <a:endParaRPr lang="en-US" sz="25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1485649" y="3204985"/>
                <a:ext cx="1124341" cy="2157680"/>
              </a:xfrm>
              <a:prstGeom prst="rect">
                <a:avLst/>
              </a:prstGeom>
              <a:solidFill>
                <a:schemeClr val="lt1">
                  <a:alpha val="70000"/>
                </a:schemeClr>
              </a:solidFill>
              <a:ln w="3175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5253109" y="5290755"/>
              <a:ext cx="370954" cy="822800"/>
              <a:chOff x="1485649" y="3204985"/>
              <a:chExt cx="1124341" cy="2169168"/>
            </a:xfrm>
          </p:grpSpPr>
          <p:sp>
            <p:nvSpPr>
              <p:cNvPr id="175" name="Rectangle 174"/>
              <p:cNvSpPr/>
              <p:nvPr/>
            </p:nvSpPr>
            <p:spPr>
              <a:xfrm>
                <a:off x="1492629" y="3216474"/>
                <a:ext cx="1117361" cy="2157679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1639" tIns="40820" rIns="81639" bIns="40820" rtlCol="0" anchor="ctr"/>
              <a:lstStyle/>
              <a:p>
                <a:pPr algn="ctr"/>
                <a:endParaRPr lang="en-US" sz="25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Rectangle 175"/>
              <p:cNvSpPr/>
              <p:nvPr/>
            </p:nvSpPr>
            <p:spPr>
              <a:xfrm>
                <a:off x="1485649" y="3204985"/>
                <a:ext cx="1124341" cy="2157680"/>
              </a:xfrm>
              <a:prstGeom prst="rect">
                <a:avLst/>
              </a:prstGeom>
              <a:solidFill>
                <a:schemeClr val="lt1">
                  <a:alpha val="70000"/>
                </a:schemeClr>
              </a:solidFill>
              <a:ln w="3175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5714995" y="5293890"/>
              <a:ext cx="370954" cy="822800"/>
              <a:chOff x="1485649" y="3204985"/>
              <a:chExt cx="1124341" cy="2169168"/>
            </a:xfrm>
          </p:grpSpPr>
          <p:sp>
            <p:nvSpPr>
              <p:cNvPr id="173" name="Rectangle 172"/>
              <p:cNvSpPr/>
              <p:nvPr/>
            </p:nvSpPr>
            <p:spPr>
              <a:xfrm>
                <a:off x="1492629" y="3216474"/>
                <a:ext cx="1117361" cy="2157679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1639" tIns="40820" rIns="81639" bIns="40820" rtlCol="0" anchor="ctr"/>
              <a:lstStyle/>
              <a:p>
                <a:pPr algn="ctr"/>
                <a:endParaRPr lang="en-US" sz="25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1485649" y="3204985"/>
                <a:ext cx="1124341" cy="2157680"/>
              </a:xfrm>
              <a:prstGeom prst="rect">
                <a:avLst/>
              </a:prstGeom>
              <a:solidFill>
                <a:schemeClr val="lt1">
                  <a:alpha val="70000"/>
                </a:schemeClr>
              </a:solidFill>
              <a:ln w="3175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6178541" y="5298421"/>
              <a:ext cx="370954" cy="822800"/>
              <a:chOff x="1485649" y="3204985"/>
              <a:chExt cx="1124341" cy="2169168"/>
            </a:xfrm>
          </p:grpSpPr>
          <p:sp>
            <p:nvSpPr>
              <p:cNvPr id="171" name="Rectangle 170"/>
              <p:cNvSpPr/>
              <p:nvPr/>
            </p:nvSpPr>
            <p:spPr>
              <a:xfrm>
                <a:off x="1492629" y="3216474"/>
                <a:ext cx="1117361" cy="2157679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81639" tIns="40820" rIns="81639" bIns="40820" rtlCol="0" anchor="ctr"/>
              <a:lstStyle/>
              <a:p>
                <a:pPr algn="ctr"/>
                <a:endParaRPr lang="en-US" sz="25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1485649" y="3204985"/>
                <a:ext cx="1124341" cy="2157680"/>
              </a:xfrm>
              <a:prstGeom prst="rect">
                <a:avLst/>
              </a:prstGeom>
              <a:solidFill>
                <a:schemeClr val="lt1">
                  <a:alpha val="70000"/>
                </a:schemeClr>
              </a:solidFill>
              <a:ln w="3175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6684534" y="5408287"/>
              <a:ext cx="182231" cy="262558"/>
              <a:chOff x="8131589" y="4009362"/>
              <a:chExt cx="552334" cy="692189"/>
            </a:xfrm>
          </p:grpSpPr>
          <p:grpSp>
            <p:nvGrpSpPr>
              <p:cNvPr id="163" name="Group 65"/>
              <p:cNvGrpSpPr/>
              <p:nvPr/>
            </p:nvGrpSpPr>
            <p:grpSpPr>
              <a:xfrm>
                <a:off x="8131589" y="4009362"/>
                <a:ext cx="551591" cy="228624"/>
                <a:chOff x="7660968" y="1751777"/>
                <a:chExt cx="1040580" cy="450645"/>
              </a:xfrm>
            </p:grpSpPr>
            <p:sp>
              <p:nvSpPr>
                <p:cNvPr id="168" name="Freeform 167"/>
                <p:cNvSpPr/>
                <p:nvPr/>
              </p:nvSpPr>
              <p:spPr>
                <a:xfrm>
                  <a:off x="7660968" y="1751777"/>
                  <a:ext cx="1040580" cy="450645"/>
                </a:xfrm>
                <a:custGeom>
                  <a:avLst/>
                  <a:gdLst>
                    <a:gd name="connsiteX0" fmla="*/ 0 w 1040580"/>
                    <a:gd name="connsiteY0" fmla="*/ 0 h 450645"/>
                    <a:gd name="connsiteX1" fmla="*/ 1040580 w 1040580"/>
                    <a:gd name="connsiteY1" fmla="*/ 8193 h 450645"/>
                    <a:gd name="connsiteX2" fmla="*/ 1032387 w 1040580"/>
                    <a:gd name="connsiteY2" fmla="*/ 450645 h 450645"/>
                    <a:gd name="connsiteX3" fmla="*/ 16387 w 1040580"/>
                    <a:gd name="connsiteY3" fmla="*/ 442451 h 450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40580" h="450645">
                      <a:moveTo>
                        <a:pt x="0" y="0"/>
                      </a:moveTo>
                      <a:lnTo>
                        <a:pt x="1040580" y="8193"/>
                      </a:lnTo>
                      <a:lnTo>
                        <a:pt x="1032387" y="450645"/>
                      </a:lnTo>
                      <a:lnTo>
                        <a:pt x="16387" y="442451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1125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169" name="Straight Connector 168"/>
                <p:cNvCxnSpPr/>
                <p:nvPr/>
              </p:nvCxnSpPr>
              <p:spPr>
                <a:xfrm>
                  <a:off x="8501629" y="1751777"/>
                  <a:ext cx="0" cy="450645"/>
                </a:xfrm>
                <a:prstGeom prst="line">
                  <a:avLst/>
                </a:prstGeom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/>
                <p:cNvCxnSpPr/>
                <p:nvPr/>
              </p:nvCxnSpPr>
              <p:spPr>
                <a:xfrm>
                  <a:off x="8268933" y="1751777"/>
                  <a:ext cx="0" cy="450645"/>
                </a:xfrm>
                <a:prstGeom prst="line">
                  <a:avLst/>
                </a:prstGeom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4" name="Group 70"/>
              <p:cNvGrpSpPr/>
              <p:nvPr/>
            </p:nvGrpSpPr>
            <p:grpSpPr>
              <a:xfrm>
                <a:off x="8132332" y="4472927"/>
                <a:ext cx="551591" cy="228624"/>
                <a:chOff x="7660968" y="1751777"/>
                <a:chExt cx="1040580" cy="450645"/>
              </a:xfrm>
            </p:grpSpPr>
            <p:sp>
              <p:nvSpPr>
                <p:cNvPr id="165" name="Freeform 164"/>
                <p:cNvSpPr/>
                <p:nvPr/>
              </p:nvSpPr>
              <p:spPr>
                <a:xfrm>
                  <a:off x="7660968" y="1751777"/>
                  <a:ext cx="1040580" cy="450645"/>
                </a:xfrm>
                <a:custGeom>
                  <a:avLst/>
                  <a:gdLst>
                    <a:gd name="connsiteX0" fmla="*/ 0 w 1040580"/>
                    <a:gd name="connsiteY0" fmla="*/ 0 h 450645"/>
                    <a:gd name="connsiteX1" fmla="*/ 1040580 w 1040580"/>
                    <a:gd name="connsiteY1" fmla="*/ 8193 h 450645"/>
                    <a:gd name="connsiteX2" fmla="*/ 1032387 w 1040580"/>
                    <a:gd name="connsiteY2" fmla="*/ 450645 h 450645"/>
                    <a:gd name="connsiteX3" fmla="*/ 16387 w 1040580"/>
                    <a:gd name="connsiteY3" fmla="*/ 442451 h 450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40580" h="450645">
                      <a:moveTo>
                        <a:pt x="0" y="0"/>
                      </a:moveTo>
                      <a:lnTo>
                        <a:pt x="1040580" y="8193"/>
                      </a:lnTo>
                      <a:lnTo>
                        <a:pt x="1032387" y="450645"/>
                      </a:lnTo>
                      <a:lnTo>
                        <a:pt x="16387" y="442451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1125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166" name="Straight Connector 165"/>
                <p:cNvCxnSpPr/>
                <p:nvPr/>
              </p:nvCxnSpPr>
              <p:spPr>
                <a:xfrm>
                  <a:off x="8501629" y="1751777"/>
                  <a:ext cx="0" cy="450645"/>
                </a:xfrm>
                <a:prstGeom prst="line">
                  <a:avLst/>
                </a:prstGeom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8268933" y="1751777"/>
                  <a:ext cx="0" cy="450645"/>
                </a:xfrm>
                <a:prstGeom prst="line">
                  <a:avLst/>
                </a:prstGeom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2" name="Rectangle 71"/>
            <p:cNvSpPr/>
            <p:nvPr/>
          </p:nvSpPr>
          <p:spPr>
            <a:xfrm rot="16200000">
              <a:off x="4140666" y="5625761"/>
              <a:ext cx="883018" cy="13879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175"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116621" tIns="58311" rIns="116621" bIns="58311" rtlCol="0" anchor="ctr"/>
            <a:lstStyle/>
            <a:p>
              <a:pPr algn="ctr"/>
              <a:endParaRPr lang="en-US" sz="1125" dirty="0">
                <a:solidFill>
                  <a:srgbClr val="000000"/>
                </a:solidFill>
              </a:endParaRPr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6876464" y="5411735"/>
              <a:ext cx="169167" cy="602844"/>
              <a:chOff x="2488822" y="2403406"/>
              <a:chExt cx="529093" cy="1589294"/>
            </a:xfrm>
          </p:grpSpPr>
          <p:cxnSp>
            <p:nvCxnSpPr>
              <p:cNvPr id="152" name="Straight Arrow Connector 151"/>
              <p:cNvCxnSpPr/>
              <p:nvPr/>
            </p:nvCxnSpPr>
            <p:spPr>
              <a:xfrm flipV="1">
                <a:off x="2493656" y="2403406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Arrow Connector 152"/>
              <p:cNvCxnSpPr/>
              <p:nvPr/>
            </p:nvCxnSpPr>
            <p:spPr>
              <a:xfrm flipV="1">
                <a:off x="2490064" y="2555806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Arrow Connector 153"/>
              <p:cNvCxnSpPr/>
              <p:nvPr/>
            </p:nvCxnSpPr>
            <p:spPr>
              <a:xfrm flipV="1">
                <a:off x="2493656" y="2717444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/>
              <p:cNvCxnSpPr/>
              <p:nvPr/>
            </p:nvCxnSpPr>
            <p:spPr>
              <a:xfrm flipV="1">
                <a:off x="2493656" y="2871548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Arrow Connector 155"/>
              <p:cNvCxnSpPr/>
              <p:nvPr/>
            </p:nvCxnSpPr>
            <p:spPr>
              <a:xfrm flipV="1">
                <a:off x="2493656" y="3031695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Arrow Connector 156"/>
              <p:cNvCxnSpPr/>
              <p:nvPr/>
            </p:nvCxnSpPr>
            <p:spPr>
              <a:xfrm flipV="1">
                <a:off x="2494729" y="3190805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Arrow Connector 157"/>
              <p:cNvCxnSpPr/>
              <p:nvPr/>
            </p:nvCxnSpPr>
            <p:spPr>
              <a:xfrm flipV="1">
                <a:off x="2493656" y="3352442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Arrow Connector 158"/>
              <p:cNvCxnSpPr/>
              <p:nvPr/>
            </p:nvCxnSpPr>
            <p:spPr>
              <a:xfrm flipV="1">
                <a:off x="2494729" y="3512589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Arrow Connector 159"/>
              <p:cNvCxnSpPr/>
              <p:nvPr/>
            </p:nvCxnSpPr>
            <p:spPr>
              <a:xfrm flipV="1">
                <a:off x="2495802" y="3671699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Arrow Connector 160"/>
              <p:cNvCxnSpPr/>
              <p:nvPr/>
            </p:nvCxnSpPr>
            <p:spPr>
              <a:xfrm flipV="1">
                <a:off x="2493656" y="3833590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Arrow Connector 161"/>
              <p:cNvCxnSpPr/>
              <p:nvPr/>
            </p:nvCxnSpPr>
            <p:spPr>
              <a:xfrm flipV="1">
                <a:off x="2488822" y="3992700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oup 73"/>
            <p:cNvGrpSpPr/>
            <p:nvPr/>
          </p:nvGrpSpPr>
          <p:grpSpPr>
            <a:xfrm>
              <a:off x="4388696" y="5390116"/>
              <a:ext cx="125739" cy="602844"/>
              <a:chOff x="2488822" y="2403406"/>
              <a:chExt cx="529093" cy="1589294"/>
            </a:xfrm>
          </p:grpSpPr>
          <p:cxnSp>
            <p:nvCxnSpPr>
              <p:cNvPr id="141" name="Straight Arrow Connector 140"/>
              <p:cNvCxnSpPr/>
              <p:nvPr/>
            </p:nvCxnSpPr>
            <p:spPr>
              <a:xfrm flipV="1">
                <a:off x="2493656" y="2403406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Arrow Connector 141"/>
              <p:cNvCxnSpPr/>
              <p:nvPr/>
            </p:nvCxnSpPr>
            <p:spPr>
              <a:xfrm flipV="1">
                <a:off x="2490064" y="2555806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Arrow Connector 142"/>
              <p:cNvCxnSpPr/>
              <p:nvPr/>
            </p:nvCxnSpPr>
            <p:spPr>
              <a:xfrm flipV="1">
                <a:off x="2493656" y="2717444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Arrow Connector 143"/>
              <p:cNvCxnSpPr/>
              <p:nvPr/>
            </p:nvCxnSpPr>
            <p:spPr>
              <a:xfrm flipV="1">
                <a:off x="2493656" y="2871548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Arrow Connector 144"/>
              <p:cNvCxnSpPr/>
              <p:nvPr/>
            </p:nvCxnSpPr>
            <p:spPr>
              <a:xfrm flipV="1">
                <a:off x="2493656" y="3031695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Arrow Connector 145"/>
              <p:cNvCxnSpPr/>
              <p:nvPr/>
            </p:nvCxnSpPr>
            <p:spPr>
              <a:xfrm flipV="1">
                <a:off x="2494729" y="3190805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Arrow Connector 146"/>
              <p:cNvCxnSpPr/>
              <p:nvPr/>
            </p:nvCxnSpPr>
            <p:spPr>
              <a:xfrm flipV="1">
                <a:off x="2493656" y="3352442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Arrow Connector 147"/>
              <p:cNvCxnSpPr/>
              <p:nvPr/>
            </p:nvCxnSpPr>
            <p:spPr>
              <a:xfrm flipV="1">
                <a:off x="2494729" y="3512589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Arrow Connector 148"/>
              <p:cNvCxnSpPr/>
              <p:nvPr/>
            </p:nvCxnSpPr>
            <p:spPr>
              <a:xfrm flipV="1">
                <a:off x="2495802" y="3671699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Arrow Connector 149"/>
              <p:cNvCxnSpPr/>
              <p:nvPr/>
            </p:nvCxnSpPr>
            <p:spPr>
              <a:xfrm flipV="1">
                <a:off x="2493656" y="3833590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Arrow Connector 150"/>
              <p:cNvCxnSpPr/>
              <p:nvPr/>
            </p:nvCxnSpPr>
            <p:spPr>
              <a:xfrm flipV="1">
                <a:off x="2488822" y="3992700"/>
                <a:ext cx="522113" cy="0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none" w="med" len="med"/>
                <a:tailEnd type="stealth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Group 74"/>
            <p:cNvGrpSpPr/>
            <p:nvPr/>
          </p:nvGrpSpPr>
          <p:grpSpPr>
            <a:xfrm>
              <a:off x="4822303" y="5326786"/>
              <a:ext cx="300026" cy="748431"/>
              <a:chOff x="2449931" y="225721"/>
              <a:chExt cx="909363" cy="1973109"/>
            </a:xfrm>
          </p:grpSpPr>
          <p:sp>
            <p:nvSpPr>
              <p:cNvPr id="129" name="Rectangle 128"/>
              <p:cNvSpPr/>
              <p:nvPr/>
            </p:nvSpPr>
            <p:spPr>
              <a:xfrm>
                <a:off x="2449931" y="225721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25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2449931" y="563134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2449931" y="902860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2449931" y="1244322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2449931" y="1919144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2449931" y="1581733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Trapezoid 134"/>
              <p:cNvSpPr/>
              <p:nvPr/>
            </p:nvSpPr>
            <p:spPr>
              <a:xfrm rot="5400000">
                <a:off x="3080394" y="231171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6" name="Trapezoid 135"/>
              <p:cNvSpPr/>
              <p:nvPr/>
            </p:nvSpPr>
            <p:spPr>
              <a:xfrm rot="5400000">
                <a:off x="3085058" y="568584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Trapezoid 136"/>
              <p:cNvSpPr/>
              <p:nvPr/>
            </p:nvSpPr>
            <p:spPr>
              <a:xfrm rot="5400000">
                <a:off x="3085058" y="908310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38" name="Trapezoid 137"/>
              <p:cNvSpPr/>
              <p:nvPr/>
            </p:nvSpPr>
            <p:spPr>
              <a:xfrm rot="5400000">
                <a:off x="3080394" y="1258723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39" name="Trapezoid 138"/>
              <p:cNvSpPr/>
              <p:nvPr/>
            </p:nvSpPr>
            <p:spPr>
              <a:xfrm rot="5400000">
                <a:off x="3080394" y="1587183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40" name="Trapezoid 139"/>
              <p:cNvSpPr/>
              <p:nvPr/>
            </p:nvSpPr>
            <p:spPr>
              <a:xfrm rot="5400000">
                <a:off x="3080394" y="1924594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5284008" y="5335217"/>
              <a:ext cx="300026" cy="748431"/>
              <a:chOff x="2449931" y="225721"/>
              <a:chExt cx="909363" cy="1973109"/>
            </a:xfrm>
          </p:grpSpPr>
          <p:sp>
            <p:nvSpPr>
              <p:cNvPr id="117" name="Rectangle 116"/>
              <p:cNvSpPr/>
              <p:nvPr/>
            </p:nvSpPr>
            <p:spPr>
              <a:xfrm>
                <a:off x="2449931" y="225721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2449931" y="563134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2449931" y="902860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2449931" y="1244322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2449931" y="1919144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2449931" y="1581733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23" name="Trapezoid 122"/>
              <p:cNvSpPr/>
              <p:nvPr/>
            </p:nvSpPr>
            <p:spPr>
              <a:xfrm rot="5400000">
                <a:off x="3080394" y="231171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24" name="Trapezoid 123"/>
              <p:cNvSpPr/>
              <p:nvPr/>
            </p:nvSpPr>
            <p:spPr>
              <a:xfrm rot="5400000">
                <a:off x="3085058" y="568584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25" name="Trapezoid 124"/>
              <p:cNvSpPr/>
              <p:nvPr/>
            </p:nvSpPr>
            <p:spPr>
              <a:xfrm rot="5400000">
                <a:off x="3085058" y="908310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26" name="Trapezoid 125"/>
              <p:cNvSpPr/>
              <p:nvPr/>
            </p:nvSpPr>
            <p:spPr>
              <a:xfrm rot="5400000">
                <a:off x="3080394" y="1258723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27" name="Trapezoid 126"/>
              <p:cNvSpPr/>
              <p:nvPr/>
            </p:nvSpPr>
            <p:spPr>
              <a:xfrm rot="5400000">
                <a:off x="3080394" y="1587183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28" name="Trapezoid 127"/>
              <p:cNvSpPr/>
              <p:nvPr/>
            </p:nvSpPr>
            <p:spPr>
              <a:xfrm rot="5400000">
                <a:off x="3080394" y="1924594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5750713" y="5336359"/>
              <a:ext cx="300026" cy="748431"/>
              <a:chOff x="2449931" y="225721"/>
              <a:chExt cx="909363" cy="1973109"/>
            </a:xfrm>
          </p:grpSpPr>
          <p:sp>
            <p:nvSpPr>
              <p:cNvPr id="105" name="Rectangle 104"/>
              <p:cNvSpPr/>
              <p:nvPr/>
            </p:nvSpPr>
            <p:spPr>
              <a:xfrm>
                <a:off x="2449931" y="225721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2449931" y="563134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2449931" y="902860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2449931" y="1244322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2449931" y="1919144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2449931" y="1581733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11" name="Trapezoid 110"/>
              <p:cNvSpPr/>
              <p:nvPr/>
            </p:nvSpPr>
            <p:spPr>
              <a:xfrm rot="5400000">
                <a:off x="3080394" y="231171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12" name="Trapezoid 111"/>
              <p:cNvSpPr/>
              <p:nvPr/>
            </p:nvSpPr>
            <p:spPr>
              <a:xfrm rot="5400000">
                <a:off x="3085058" y="568584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13" name="Trapezoid 112"/>
              <p:cNvSpPr/>
              <p:nvPr/>
            </p:nvSpPr>
            <p:spPr>
              <a:xfrm rot="5400000">
                <a:off x="3085058" y="908310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14" name="Trapezoid 113"/>
              <p:cNvSpPr/>
              <p:nvPr/>
            </p:nvSpPr>
            <p:spPr>
              <a:xfrm rot="5400000">
                <a:off x="3080394" y="1258723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15" name="Trapezoid 114"/>
              <p:cNvSpPr/>
              <p:nvPr/>
            </p:nvSpPr>
            <p:spPr>
              <a:xfrm rot="5400000">
                <a:off x="3080394" y="1587183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16" name="Trapezoid 115"/>
              <p:cNvSpPr/>
              <p:nvPr/>
            </p:nvSpPr>
            <p:spPr>
              <a:xfrm rot="5400000">
                <a:off x="3080394" y="1924594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8" name="Group 77"/>
            <p:cNvGrpSpPr/>
            <p:nvPr/>
          </p:nvGrpSpPr>
          <p:grpSpPr>
            <a:xfrm>
              <a:off x="6214910" y="5347113"/>
              <a:ext cx="300026" cy="748431"/>
              <a:chOff x="2449931" y="225721"/>
              <a:chExt cx="909363" cy="1973109"/>
            </a:xfrm>
          </p:grpSpPr>
          <p:sp>
            <p:nvSpPr>
              <p:cNvPr id="93" name="Rectangle 92"/>
              <p:cNvSpPr/>
              <p:nvPr/>
            </p:nvSpPr>
            <p:spPr>
              <a:xfrm>
                <a:off x="2449931" y="225721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2449931" y="563134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2449931" y="902860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96" name="Rectangle 95"/>
              <p:cNvSpPr/>
              <p:nvPr/>
            </p:nvSpPr>
            <p:spPr>
              <a:xfrm>
                <a:off x="2449931" y="1244322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2449931" y="1919144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2449931" y="1581733"/>
                <a:ext cx="527194" cy="279686"/>
              </a:xfrm>
              <a:prstGeom prst="rect">
                <a:avLst/>
              </a:prstGeom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Trapezoid 98"/>
              <p:cNvSpPr/>
              <p:nvPr/>
            </p:nvSpPr>
            <p:spPr>
              <a:xfrm rot="5400000">
                <a:off x="3080394" y="231171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Trapezoid 99"/>
              <p:cNvSpPr/>
              <p:nvPr/>
            </p:nvSpPr>
            <p:spPr>
              <a:xfrm rot="5400000">
                <a:off x="3085058" y="568584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01" name="Trapezoid 100"/>
              <p:cNvSpPr/>
              <p:nvPr/>
            </p:nvSpPr>
            <p:spPr>
              <a:xfrm rot="5400000">
                <a:off x="3085058" y="908310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02" name="Trapezoid 101"/>
              <p:cNvSpPr/>
              <p:nvPr/>
            </p:nvSpPr>
            <p:spPr>
              <a:xfrm rot="5400000">
                <a:off x="3080394" y="1258723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Trapezoid 102"/>
              <p:cNvSpPr/>
              <p:nvPr/>
            </p:nvSpPr>
            <p:spPr>
              <a:xfrm rot="5400000">
                <a:off x="3080394" y="1587183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  <p:sp>
            <p:nvSpPr>
              <p:cNvPr id="104" name="Trapezoid 103"/>
              <p:cNvSpPr/>
              <p:nvPr/>
            </p:nvSpPr>
            <p:spPr>
              <a:xfrm rot="5400000">
                <a:off x="3080394" y="1924594"/>
                <a:ext cx="279686" cy="268786"/>
              </a:xfrm>
              <a:prstGeom prst="trapezoid">
                <a:avLst>
                  <a:gd name="adj" fmla="val 3080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 w="3175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9" name="Group 78"/>
            <p:cNvGrpSpPr/>
            <p:nvPr/>
          </p:nvGrpSpPr>
          <p:grpSpPr>
            <a:xfrm>
              <a:off x="6684779" y="5760077"/>
              <a:ext cx="182231" cy="262558"/>
              <a:chOff x="8131589" y="4009362"/>
              <a:chExt cx="552334" cy="692189"/>
            </a:xfrm>
          </p:grpSpPr>
          <p:grpSp>
            <p:nvGrpSpPr>
              <p:cNvPr id="85" name="Group 65"/>
              <p:cNvGrpSpPr/>
              <p:nvPr/>
            </p:nvGrpSpPr>
            <p:grpSpPr>
              <a:xfrm>
                <a:off x="8131589" y="4009362"/>
                <a:ext cx="551591" cy="228624"/>
                <a:chOff x="7660968" y="1751777"/>
                <a:chExt cx="1040580" cy="450645"/>
              </a:xfrm>
            </p:grpSpPr>
            <p:sp>
              <p:nvSpPr>
                <p:cNvPr id="90" name="Freeform 89"/>
                <p:cNvSpPr/>
                <p:nvPr/>
              </p:nvSpPr>
              <p:spPr>
                <a:xfrm>
                  <a:off x="7660968" y="1751777"/>
                  <a:ext cx="1040580" cy="450645"/>
                </a:xfrm>
                <a:custGeom>
                  <a:avLst/>
                  <a:gdLst>
                    <a:gd name="connsiteX0" fmla="*/ 0 w 1040580"/>
                    <a:gd name="connsiteY0" fmla="*/ 0 h 450645"/>
                    <a:gd name="connsiteX1" fmla="*/ 1040580 w 1040580"/>
                    <a:gd name="connsiteY1" fmla="*/ 8193 h 450645"/>
                    <a:gd name="connsiteX2" fmla="*/ 1032387 w 1040580"/>
                    <a:gd name="connsiteY2" fmla="*/ 450645 h 450645"/>
                    <a:gd name="connsiteX3" fmla="*/ 16387 w 1040580"/>
                    <a:gd name="connsiteY3" fmla="*/ 442451 h 450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40580" h="450645">
                      <a:moveTo>
                        <a:pt x="0" y="0"/>
                      </a:moveTo>
                      <a:lnTo>
                        <a:pt x="1040580" y="8193"/>
                      </a:lnTo>
                      <a:lnTo>
                        <a:pt x="1032387" y="450645"/>
                      </a:lnTo>
                      <a:lnTo>
                        <a:pt x="16387" y="442451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1125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91" name="Straight Connector 90"/>
                <p:cNvCxnSpPr/>
                <p:nvPr/>
              </p:nvCxnSpPr>
              <p:spPr>
                <a:xfrm>
                  <a:off x="8501629" y="1751777"/>
                  <a:ext cx="0" cy="450645"/>
                </a:xfrm>
                <a:prstGeom prst="line">
                  <a:avLst/>
                </a:prstGeom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>
                  <a:off x="8268933" y="1751777"/>
                  <a:ext cx="0" cy="450645"/>
                </a:xfrm>
                <a:prstGeom prst="line">
                  <a:avLst/>
                </a:prstGeom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6" name="Group 70"/>
              <p:cNvGrpSpPr/>
              <p:nvPr/>
            </p:nvGrpSpPr>
            <p:grpSpPr>
              <a:xfrm>
                <a:off x="8132332" y="4472927"/>
                <a:ext cx="551591" cy="228624"/>
                <a:chOff x="7660968" y="1751777"/>
                <a:chExt cx="1040580" cy="450645"/>
              </a:xfrm>
            </p:grpSpPr>
            <p:sp>
              <p:nvSpPr>
                <p:cNvPr id="87" name="Freeform 86"/>
                <p:cNvSpPr/>
                <p:nvPr/>
              </p:nvSpPr>
              <p:spPr>
                <a:xfrm>
                  <a:off x="7660968" y="1751777"/>
                  <a:ext cx="1040580" cy="450645"/>
                </a:xfrm>
                <a:custGeom>
                  <a:avLst/>
                  <a:gdLst>
                    <a:gd name="connsiteX0" fmla="*/ 0 w 1040580"/>
                    <a:gd name="connsiteY0" fmla="*/ 0 h 450645"/>
                    <a:gd name="connsiteX1" fmla="*/ 1040580 w 1040580"/>
                    <a:gd name="connsiteY1" fmla="*/ 8193 h 450645"/>
                    <a:gd name="connsiteX2" fmla="*/ 1032387 w 1040580"/>
                    <a:gd name="connsiteY2" fmla="*/ 450645 h 450645"/>
                    <a:gd name="connsiteX3" fmla="*/ 16387 w 1040580"/>
                    <a:gd name="connsiteY3" fmla="*/ 442451 h 450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40580" h="450645">
                      <a:moveTo>
                        <a:pt x="0" y="0"/>
                      </a:moveTo>
                      <a:lnTo>
                        <a:pt x="1040580" y="8193"/>
                      </a:lnTo>
                      <a:lnTo>
                        <a:pt x="1032387" y="450645"/>
                      </a:lnTo>
                      <a:lnTo>
                        <a:pt x="16387" y="442451"/>
                      </a:lnTo>
                    </a:path>
                  </a:pathLst>
                </a:custGeom>
                <a:noFill/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1125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88" name="Straight Connector 87"/>
                <p:cNvCxnSpPr/>
                <p:nvPr/>
              </p:nvCxnSpPr>
              <p:spPr>
                <a:xfrm>
                  <a:off x="8501629" y="1751777"/>
                  <a:ext cx="0" cy="450645"/>
                </a:xfrm>
                <a:prstGeom prst="line">
                  <a:avLst/>
                </a:prstGeom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>
                  <a:off x="8268933" y="1751777"/>
                  <a:ext cx="0" cy="450645"/>
                </a:xfrm>
                <a:prstGeom prst="line">
                  <a:avLst/>
                </a:prstGeom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80" name="Straight Arrow Connector 79"/>
            <p:cNvCxnSpPr/>
            <p:nvPr/>
          </p:nvCxnSpPr>
          <p:spPr>
            <a:xfrm>
              <a:off x="4651574" y="5695160"/>
              <a:ext cx="134321" cy="2144"/>
            </a:xfrm>
            <a:prstGeom prst="straightConnector1">
              <a:avLst/>
            </a:prstGeom>
            <a:ln w="3175" cmpd="sng"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5624063" y="5703111"/>
              <a:ext cx="90933" cy="1223"/>
            </a:xfrm>
            <a:prstGeom prst="straightConnector1">
              <a:avLst/>
            </a:prstGeom>
            <a:ln w="3175" cmpd="sng"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>
              <a:off x="6085949" y="5707469"/>
              <a:ext cx="92591" cy="174"/>
            </a:xfrm>
            <a:prstGeom prst="straightConnector1">
              <a:avLst/>
            </a:prstGeom>
            <a:ln w="3175" cmpd="sng"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>
              <a:off x="6549495" y="5707642"/>
              <a:ext cx="135039" cy="2410"/>
            </a:xfrm>
            <a:prstGeom prst="straightConnector1">
              <a:avLst/>
            </a:prstGeom>
            <a:ln w="3175" cmpd="sng"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>
              <a:off x="5156849" y="5692467"/>
              <a:ext cx="96260" cy="2671"/>
            </a:xfrm>
            <a:prstGeom prst="straightConnector1">
              <a:avLst/>
            </a:prstGeom>
            <a:ln w="3175" cmpd="sng"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2824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837448"/>
            <a:ext cx="8254093" cy="994172"/>
          </a:xfrm>
        </p:spPr>
        <p:txBody>
          <a:bodyPr>
            <a:noAutofit/>
          </a:bodyPr>
          <a:lstStyle/>
          <a:p>
            <a:r>
              <a:rPr lang="en-US" sz="3200" b="1" dirty="0"/>
              <a:t>PISA: Protocol Independent Switch Architecture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0F19B-68EA-B340-A4BB-C1F18F625CE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209" name="Group 208"/>
          <p:cNvGrpSpPr/>
          <p:nvPr/>
        </p:nvGrpSpPr>
        <p:grpSpPr>
          <a:xfrm>
            <a:off x="1723999" y="3115139"/>
            <a:ext cx="1124342" cy="1626876"/>
            <a:chOff x="1485649" y="3204985"/>
            <a:chExt cx="1124341" cy="2169168"/>
          </a:xfrm>
        </p:grpSpPr>
        <p:sp>
          <p:nvSpPr>
            <p:cNvPr id="210" name="Rectangle 209"/>
            <p:cNvSpPr/>
            <p:nvPr/>
          </p:nvSpPr>
          <p:spPr>
            <a:xfrm>
              <a:off x="1492629" y="3216474"/>
              <a:ext cx="1117361" cy="2157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639" tIns="40820" rIns="81639" bIns="40820" rtlCol="0" anchor="ctr"/>
            <a:lstStyle/>
            <a:p>
              <a:pPr algn="ctr"/>
              <a:endParaRPr lang="en-US" sz="2500" dirty="0">
                <a:solidFill>
                  <a:prstClr val="black"/>
                </a:solidFill>
              </a:endParaRPr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1485649" y="3204985"/>
              <a:ext cx="1124341" cy="2157680"/>
            </a:xfrm>
            <a:prstGeom prst="rect">
              <a:avLst/>
            </a:prstGeom>
            <a:solidFill>
              <a:schemeClr val="lt1">
                <a:alpha val="7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black"/>
                </a:solidFill>
              </a:endParaRPr>
            </a:p>
          </p:txBody>
        </p:sp>
      </p:grpSp>
      <p:grpSp>
        <p:nvGrpSpPr>
          <p:cNvPr id="212" name="Group 211"/>
          <p:cNvGrpSpPr/>
          <p:nvPr/>
        </p:nvGrpSpPr>
        <p:grpSpPr>
          <a:xfrm>
            <a:off x="3140100" y="3120420"/>
            <a:ext cx="1124342" cy="1626876"/>
            <a:chOff x="1485649" y="3204985"/>
            <a:chExt cx="1124341" cy="2169168"/>
          </a:xfrm>
        </p:grpSpPr>
        <p:sp>
          <p:nvSpPr>
            <p:cNvPr id="213" name="Rectangle 212"/>
            <p:cNvSpPr/>
            <p:nvPr/>
          </p:nvSpPr>
          <p:spPr>
            <a:xfrm>
              <a:off x="1492629" y="3216474"/>
              <a:ext cx="1117361" cy="2157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639" tIns="40820" rIns="81639" bIns="40820" rtlCol="0" anchor="ctr"/>
            <a:lstStyle/>
            <a:p>
              <a:pPr algn="ctr"/>
              <a:endParaRPr lang="en-US" sz="2500" dirty="0">
                <a:solidFill>
                  <a:prstClr val="black"/>
                </a:solidFill>
              </a:endParaRPr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1485649" y="3204985"/>
              <a:ext cx="1124341" cy="2157680"/>
            </a:xfrm>
            <a:prstGeom prst="rect">
              <a:avLst/>
            </a:prstGeom>
            <a:solidFill>
              <a:schemeClr val="lt1">
                <a:alpha val="7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black"/>
                </a:solidFill>
              </a:endParaRPr>
            </a:p>
          </p:txBody>
        </p:sp>
      </p:grpSp>
      <p:grpSp>
        <p:nvGrpSpPr>
          <p:cNvPr id="215" name="Group 214"/>
          <p:cNvGrpSpPr/>
          <p:nvPr/>
        </p:nvGrpSpPr>
        <p:grpSpPr>
          <a:xfrm>
            <a:off x="4540052" y="3126619"/>
            <a:ext cx="1124342" cy="1626876"/>
            <a:chOff x="1485649" y="3204985"/>
            <a:chExt cx="1124341" cy="2169168"/>
          </a:xfrm>
        </p:grpSpPr>
        <p:sp>
          <p:nvSpPr>
            <p:cNvPr id="216" name="Rectangle 215"/>
            <p:cNvSpPr/>
            <p:nvPr/>
          </p:nvSpPr>
          <p:spPr>
            <a:xfrm>
              <a:off x="1492629" y="3216474"/>
              <a:ext cx="1117361" cy="2157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639" tIns="40820" rIns="81639" bIns="40820" rtlCol="0" anchor="ctr"/>
            <a:lstStyle/>
            <a:p>
              <a:pPr algn="ctr"/>
              <a:endParaRPr lang="en-US" sz="2500" dirty="0">
                <a:solidFill>
                  <a:prstClr val="black"/>
                </a:solidFill>
              </a:endParaRPr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1485649" y="3204985"/>
              <a:ext cx="1124341" cy="2157680"/>
            </a:xfrm>
            <a:prstGeom prst="rect">
              <a:avLst/>
            </a:prstGeom>
            <a:solidFill>
              <a:schemeClr val="lt1">
                <a:alpha val="7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black"/>
                </a:solidFill>
              </a:endParaRPr>
            </a:p>
          </p:txBody>
        </p:sp>
      </p:grpSp>
      <p:grpSp>
        <p:nvGrpSpPr>
          <p:cNvPr id="218" name="Group 217"/>
          <p:cNvGrpSpPr/>
          <p:nvPr/>
        </p:nvGrpSpPr>
        <p:grpSpPr>
          <a:xfrm>
            <a:off x="5945032" y="3135579"/>
            <a:ext cx="1124342" cy="1626876"/>
            <a:chOff x="1485649" y="3204985"/>
            <a:chExt cx="1124341" cy="2169168"/>
          </a:xfrm>
        </p:grpSpPr>
        <p:sp>
          <p:nvSpPr>
            <p:cNvPr id="219" name="Rectangle 218"/>
            <p:cNvSpPr/>
            <p:nvPr/>
          </p:nvSpPr>
          <p:spPr>
            <a:xfrm>
              <a:off x="1492629" y="3216474"/>
              <a:ext cx="1117361" cy="21576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639" tIns="40820" rIns="81639" bIns="40820" rtlCol="0" anchor="ctr"/>
            <a:lstStyle/>
            <a:p>
              <a:pPr algn="ctr"/>
              <a:endParaRPr lang="en-US" sz="2500" dirty="0">
                <a:solidFill>
                  <a:prstClr val="black"/>
                </a:solidFill>
              </a:endParaRPr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1485649" y="3204985"/>
              <a:ext cx="1124341" cy="2157680"/>
            </a:xfrm>
            <a:prstGeom prst="rect">
              <a:avLst/>
            </a:prstGeom>
            <a:solidFill>
              <a:schemeClr val="lt1">
                <a:alpha val="7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black"/>
                </a:solidFill>
              </a:endParaRPr>
            </a:p>
          </p:txBody>
        </p:sp>
      </p:grpSp>
      <p:grpSp>
        <p:nvGrpSpPr>
          <p:cNvPr id="259" name="Group 258"/>
          <p:cNvGrpSpPr/>
          <p:nvPr/>
        </p:nvGrpSpPr>
        <p:grpSpPr>
          <a:xfrm>
            <a:off x="7478671" y="3352812"/>
            <a:ext cx="552334" cy="519142"/>
            <a:chOff x="8131589" y="4009362"/>
            <a:chExt cx="552334" cy="692189"/>
          </a:xfrm>
        </p:grpSpPr>
        <p:grpSp>
          <p:nvGrpSpPr>
            <p:cNvPr id="260" name="Group 65"/>
            <p:cNvGrpSpPr/>
            <p:nvPr/>
          </p:nvGrpSpPr>
          <p:grpSpPr>
            <a:xfrm>
              <a:off x="8131589" y="4009362"/>
              <a:ext cx="551591" cy="228624"/>
              <a:chOff x="7660968" y="1751777"/>
              <a:chExt cx="1040580" cy="450645"/>
            </a:xfrm>
          </p:grpSpPr>
          <p:sp>
            <p:nvSpPr>
              <p:cNvPr id="265" name="Freeform 264"/>
              <p:cNvSpPr/>
              <p:nvPr/>
            </p:nvSpPr>
            <p:spPr>
              <a:xfrm>
                <a:off x="7660968" y="1751777"/>
                <a:ext cx="1040580" cy="450645"/>
              </a:xfrm>
              <a:custGeom>
                <a:avLst/>
                <a:gdLst>
                  <a:gd name="connsiteX0" fmla="*/ 0 w 1040580"/>
                  <a:gd name="connsiteY0" fmla="*/ 0 h 450645"/>
                  <a:gd name="connsiteX1" fmla="*/ 1040580 w 1040580"/>
                  <a:gd name="connsiteY1" fmla="*/ 8193 h 450645"/>
                  <a:gd name="connsiteX2" fmla="*/ 1032387 w 1040580"/>
                  <a:gd name="connsiteY2" fmla="*/ 450645 h 450645"/>
                  <a:gd name="connsiteX3" fmla="*/ 16387 w 1040580"/>
                  <a:gd name="connsiteY3" fmla="*/ 442451 h 450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0580" h="450645">
                    <a:moveTo>
                      <a:pt x="0" y="0"/>
                    </a:moveTo>
                    <a:lnTo>
                      <a:pt x="1040580" y="8193"/>
                    </a:lnTo>
                    <a:lnTo>
                      <a:pt x="1032387" y="450645"/>
                    </a:lnTo>
                    <a:lnTo>
                      <a:pt x="16387" y="442451"/>
                    </a:lnTo>
                  </a:path>
                </a:pathLst>
              </a:custGeom>
              <a:noFill/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266" name="Straight Connector 265"/>
              <p:cNvCxnSpPr/>
              <p:nvPr/>
            </p:nvCxnSpPr>
            <p:spPr>
              <a:xfrm>
                <a:off x="8501629" y="1751777"/>
                <a:ext cx="0" cy="450645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/>
              <p:cNvCxnSpPr/>
              <p:nvPr/>
            </p:nvCxnSpPr>
            <p:spPr>
              <a:xfrm>
                <a:off x="8268933" y="1751777"/>
                <a:ext cx="0" cy="450645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70"/>
            <p:cNvGrpSpPr/>
            <p:nvPr/>
          </p:nvGrpSpPr>
          <p:grpSpPr>
            <a:xfrm>
              <a:off x="8132332" y="4472927"/>
              <a:ext cx="551591" cy="228624"/>
              <a:chOff x="7660968" y="1751777"/>
              <a:chExt cx="1040580" cy="450645"/>
            </a:xfrm>
          </p:grpSpPr>
          <p:sp>
            <p:nvSpPr>
              <p:cNvPr id="262" name="Freeform 261"/>
              <p:cNvSpPr/>
              <p:nvPr/>
            </p:nvSpPr>
            <p:spPr>
              <a:xfrm>
                <a:off x="7660968" y="1751777"/>
                <a:ext cx="1040580" cy="450645"/>
              </a:xfrm>
              <a:custGeom>
                <a:avLst/>
                <a:gdLst>
                  <a:gd name="connsiteX0" fmla="*/ 0 w 1040580"/>
                  <a:gd name="connsiteY0" fmla="*/ 0 h 450645"/>
                  <a:gd name="connsiteX1" fmla="*/ 1040580 w 1040580"/>
                  <a:gd name="connsiteY1" fmla="*/ 8193 h 450645"/>
                  <a:gd name="connsiteX2" fmla="*/ 1032387 w 1040580"/>
                  <a:gd name="connsiteY2" fmla="*/ 450645 h 450645"/>
                  <a:gd name="connsiteX3" fmla="*/ 16387 w 1040580"/>
                  <a:gd name="connsiteY3" fmla="*/ 442451 h 450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0580" h="450645">
                    <a:moveTo>
                      <a:pt x="0" y="0"/>
                    </a:moveTo>
                    <a:lnTo>
                      <a:pt x="1040580" y="8193"/>
                    </a:lnTo>
                    <a:lnTo>
                      <a:pt x="1032387" y="450645"/>
                    </a:lnTo>
                    <a:lnTo>
                      <a:pt x="16387" y="442451"/>
                    </a:lnTo>
                  </a:path>
                </a:pathLst>
              </a:custGeom>
              <a:noFill/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263" name="Straight Connector 262"/>
              <p:cNvCxnSpPr/>
              <p:nvPr/>
            </p:nvCxnSpPr>
            <p:spPr>
              <a:xfrm>
                <a:off x="8501629" y="1751777"/>
                <a:ext cx="0" cy="450645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>
                <a:off x="8268933" y="1751777"/>
                <a:ext cx="0" cy="450645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7" name="Group 316"/>
          <p:cNvGrpSpPr/>
          <p:nvPr/>
        </p:nvGrpSpPr>
        <p:grpSpPr>
          <a:xfrm>
            <a:off x="8060402" y="3359628"/>
            <a:ext cx="512735" cy="1191971"/>
            <a:chOff x="2488822" y="2403406"/>
            <a:chExt cx="529093" cy="1589294"/>
          </a:xfrm>
        </p:grpSpPr>
        <p:cxnSp>
          <p:nvCxnSpPr>
            <p:cNvPr id="318" name="Straight Arrow Connector 317"/>
            <p:cNvCxnSpPr/>
            <p:nvPr/>
          </p:nvCxnSpPr>
          <p:spPr>
            <a:xfrm flipV="1">
              <a:off x="2493656" y="2403406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Arrow Connector 318"/>
            <p:cNvCxnSpPr/>
            <p:nvPr/>
          </p:nvCxnSpPr>
          <p:spPr>
            <a:xfrm flipV="1">
              <a:off x="2490064" y="2555806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Arrow Connector 319"/>
            <p:cNvCxnSpPr/>
            <p:nvPr/>
          </p:nvCxnSpPr>
          <p:spPr>
            <a:xfrm flipV="1">
              <a:off x="2493656" y="2717444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Arrow Connector 320"/>
            <p:cNvCxnSpPr/>
            <p:nvPr/>
          </p:nvCxnSpPr>
          <p:spPr>
            <a:xfrm flipV="1">
              <a:off x="2493656" y="2871548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Arrow Connector 321"/>
            <p:cNvCxnSpPr/>
            <p:nvPr/>
          </p:nvCxnSpPr>
          <p:spPr>
            <a:xfrm flipV="1">
              <a:off x="2493656" y="3031695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Arrow Connector 322"/>
            <p:cNvCxnSpPr/>
            <p:nvPr/>
          </p:nvCxnSpPr>
          <p:spPr>
            <a:xfrm flipV="1">
              <a:off x="2494729" y="3190805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/>
            <p:cNvCxnSpPr/>
            <p:nvPr/>
          </p:nvCxnSpPr>
          <p:spPr>
            <a:xfrm flipV="1">
              <a:off x="2493656" y="3352442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/>
            <p:cNvCxnSpPr/>
            <p:nvPr/>
          </p:nvCxnSpPr>
          <p:spPr>
            <a:xfrm flipV="1">
              <a:off x="2494729" y="3512589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/>
            <p:nvPr/>
          </p:nvCxnSpPr>
          <p:spPr>
            <a:xfrm flipV="1">
              <a:off x="2495802" y="3671699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/>
            <p:cNvCxnSpPr/>
            <p:nvPr/>
          </p:nvCxnSpPr>
          <p:spPr>
            <a:xfrm flipV="1">
              <a:off x="2493656" y="3833590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/>
            <p:cNvCxnSpPr/>
            <p:nvPr/>
          </p:nvCxnSpPr>
          <p:spPr>
            <a:xfrm flipV="1">
              <a:off x="2488822" y="3992700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9" name="Group 328"/>
          <p:cNvGrpSpPr/>
          <p:nvPr/>
        </p:nvGrpSpPr>
        <p:grpSpPr>
          <a:xfrm>
            <a:off x="520111" y="3316883"/>
            <a:ext cx="381108" cy="1191971"/>
            <a:chOff x="2488822" y="2403406"/>
            <a:chExt cx="529093" cy="1589294"/>
          </a:xfrm>
        </p:grpSpPr>
        <p:cxnSp>
          <p:nvCxnSpPr>
            <p:cNvPr id="330" name="Straight Arrow Connector 329"/>
            <p:cNvCxnSpPr/>
            <p:nvPr/>
          </p:nvCxnSpPr>
          <p:spPr>
            <a:xfrm flipV="1">
              <a:off x="2493656" y="2403406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 flipV="1">
              <a:off x="2490064" y="2555806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 flipV="1">
              <a:off x="2493656" y="2717444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Arrow Connector 332"/>
            <p:cNvCxnSpPr/>
            <p:nvPr/>
          </p:nvCxnSpPr>
          <p:spPr>
            <a:xfrm flipV="1">
              <a:off x="2493656" y="2871548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/>
            <p:cNvCxnSpPr/>
            <p:nvPr/>
          </p:nvCxnSpPr>
          <p:spPr>
            <a:xfrm flipV="1">
              <a:off x="2493656" y="3031695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/>
            <p:nvPr/>
          </p:nvCxnSpPr>
          <p:spPr>
            <a:xfrm flipV="1">
              <a:off x="2494729" y="3190805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/>
            <p:cNvCxnSpPr/>
            <p:nvPr/>
          </p:nvCxnSpPr>
          <p:spPr>
            <a:xfrm flipV="1">
              <a:off x="2493656" y="3352442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 flipV="1">
              <a:off x="2494729" y="3512589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Arrow Connector 337"/>
            <p:cNvCxnSpPr/>
            <p:nvPr/>
          </p:nvCxnSpPr>
          <p:spPr>
            <a:xfrm flipV="1">
              <a:off x="2495802" y="3671699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Arrow Connector 338"/>
            <p:cNvCxnSpPr/>
            <p:nvPr/>
          </p:nvCxnSpPr>
          <p:spPr>
            <a:xfrm flipV="1">
              <a:off x="2493656" y="3833590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Arrow Connector 339"/>
            <p:cNvCxnSpPr/>
            <p:nvPr/>
          </p:nvCxnSpPr>
          <p:spPr>
            <a:xfrm flipV="1">
              <a:off x="2488822" y="3992700"/>
              <a:ext cx="522113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1" name="Group 340"/>
          <p:cNvGrpSpPr/>
          <p:nvPr/>
        </p:nvGrpSpPr>
        <p:grpSpPr>
          <a:xfrm>
            <a:off x="1834352" y="3191664"/>
            <a:ext cx="909363" cy="1479832"/>
            <a:chOff x="2449931" y="225721"/>
            <a:chExt cx="909363" cy="1973109"/>
          </a:xfrm>
        </p:grpSpPr>
        <p:sp>
          <p:nvSpPr>
            <p:cNvPr id="342" name="Rectangle 341"/>
            <p:cNvSpPr/>
            <p:nvPr/>
          </p:nvSpPr>
          <p:spPr>
            <a:xfrm>
              <a:off x="2449931" y="225721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25" dirty="0">
                <a:solidFill>
                  <a:prstClr val="white"/>
                </a:solidFill>
              </a:endParaRPr>
            </a:p>
          </p:txBody>
        </p:sp>
        <p:sp>
          <p:nvSpPr>
            <p:cNvPr id="343" name="Rectangle 342"/>
            <p:cNvSpPr/>
            <p:nvPr/>
          </p:nvSpPr>
          <p:spPr>
            <a:xfrm>
              <a:off x="2449931" y="563134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2449931" y="902860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2449931" y="1244322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2449931" y="1919144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2449931" y="1581733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48" name="Trapezoid 347"/>
            <p:cNvSpPr/>
            <p:nvPr/>
          </p:nvSpPr>
          <p:spPr>
            <a:xfrm rot="5400000">
              <a:off x="3080394" y="231171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 dirty="0">
                <a:solidFill>
                  <a:prstClr val="white"/>
                </a:solidFill>
              </a:endParaRPr>
            </a:p>
          </p:txBody>
        </p:sp>
        <p:sp>
          <p:nvSpPr>
            <p:cNvPr id="349" name="Trapezoid 348"/>
            <p:cNvSpPr/>
            <p:nvPr/>
          </p:nvSpPr>
          <p:spPr>
            <a:xfrm rot="5400000">
              <a:off x="3085058" y="568584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50" name="Trapezoid 349"/>
            <p:cNvSpPr/>
            <p:nvPr/>
          </p:nvSpPr>
          <p:spPr>
            <a:xfrm rot="5400000">
              <a:off x="3085058" y="908310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51" name="Trapezoid 350"/>
            <p:cNvSpPr/>
            <p:nvPr/>
          </p:nvSpPr>
          <p:spPr>
            <a:xfrm rot="5400000">
              <a:off x="3080394" y="1258723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52" name="Trapezoid 351"/>
            <p:cNvSpPr/>
            <p:nvPr/>
          </p:nvSpPr>
          <p:spPr>
            <a:xfrm rot="5400000">
              <a:off x="3080394" y="1587183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53" name="Trapezoid 352"/>
            <p:cNvSpPr/>
            <p:nvPr/>
          </p:nvSpPr>
          <p:spPr>
            <a:xfrm rot="5400000">
              <a:off x="3080394" y="1924594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</p:grpSp>
      <p:grpSp>
        <p:nvGrpSpPr>
          <p:cNvPr id="354" name="Group 353"/>
          <p:cNvGrpSpPr/>
          <p:nvPr/>
        </p:nvGrpSpPr>
        <p:grpSpPr>
          <a:xfrm>
            <a:off x="3233752" y="3208333"/>
            <a:ext cx="909363" cy="1479832"/>
            <a:chOff x="2449931" y="225721"/>
            <a:chExt cx="909363" cy="1973109"/>
          </a:xfrm>
        </p:grpSpPr>
        <p:sp>
          <p:nvSpPr>
            <p:cNvPr id="355" name="Rectangle 354"/>
            <p:cNvSpPr/>
            <p:nvPr/>
          </p:nvSpPr>
          <p:spPr>
            <a:xfrm>
              <a:off x="2449931" y="225721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56" name="Rectangle 355"/>
            <p:cNvSpPr/>
            <p:nvPr/>
          </p:nvSpPr>
          <p:spPr>
            <a:xfrm>
              <a:off x="2449931" y="563134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57" name="Rectangle 356"/>
            <p:cNvSpPr/>
            <p:nvPr/>
          </p:nvSpPr>
          <p:spPr>
            <a:xfrm>
              <a:off x="2449931" y="902860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58" name="Rectangle 357"/>
            <p:cNvSpPr/>
            <p:nvPr/>
          </p:nvSpPr>
          <p:spPr>
            <a:xfrm>
              <a:off x="2449931" y="1244322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59" name="Rectangle 358"/>
            <p:cNvSpPr/>
            <p:nvPr/>
          </p:nvSpPr>
          <p:spPr>
            <a:xfrm>
              <a:off x="2449931" y="1919144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60" name="Rectangle 359"/>
            <p:cNvSpPr/>
            <p:nvPr/>
          </p:nvSpPr>
          <p:spPr>
            <a:xfrm>
              <a:off x="2449931" y="1581733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61" name="Trapezoid 360"/>
            <p:cNvSpPr/>
            <p:nvPr/>
          </p:nvSpPr>
          <p:spPr>
            <a:xfrm rot="5400000">
              <a:off x="3080394" y="231171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62" name="Trapezoid 361"/>
            <p:cNvSpPr/>
            <p:nvPr/>
          </p:nvSpPr>
          <p:spPr>
            <a:xfrm rot="5400000">
              <a:off x="3085058" y="568584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63" name="Trapezoid 362"/>
            <p:cNvSpPr/>
            <p:nvPr/>
          </p:nvSpPr>
          <p:spPr>
            <a:xfrm rot="5400000">
              <a:off x="3085058" y="908310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64" name="Trapezoid 363"/>
            <p:cNvSpPr/>
            <p:nvPr/>
          </p:nvSpPr>
          <p:spPr>
            <a:xfrm rot="5400000">
              <a:off x="3080394" y="1258723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65" name="Trapezoid 364"/>
            <p:cNvSpPr/>
            <p:nvPr/>
          </p:nvSpPr>
          <p:spPr>
            <a:xfrm rot="5400000">
              <a:off x="3080394" y="1587183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66" name="Trapezoid 365"/>
            <p:cNvSpPr/>
            <p:nvPr/>
          </p:nvSpPr>
          <p:spPr>
            <a:xfrm rot="5400000">
              <a:off x="3080394" y="1924594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</p:grpSp>
      <p:grpSp>
        <p:nvGrpSpPr>
          <p:cNvPr id="367" name="Group 366"/>
          <p:cNvGrpSpPr/>
          <p:nvPr/>
        </p:nvGrpSpPr>
        <p:grpSpPr>
          <a:xfrm>
            <a:off x="4648311" y="3210591"/>
            <a:ext cx="909363" cy="1479832"/>
            <a:chOff x="2449931" y="225721"/>
            <a:chExt cx="909363" cy="1973109"/>
          </a:xfrm>
        </p:grpSpPr>
        <p:sp>
          <p:nvSpPr>
            <p:cNvPr id="368" name="Rectangle 367"/>
            <p:cNvSpPr/>
            <p:nvPr/>
          </p:nvSpPr>
          <p:spPr>
            <a:xfrm>
              <a:off x="2449931" y="225721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69" name="Rectangle 368"/>
            <p:cNvSpPr/>
            <p:nvPr/>
          </p:nvSpPr>
          <p:spPr>
            <a:xfrm>
              <a:off x="2449931" y="563134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0" name="Rectangle 369"/>
            <p:cNvSpPr/>
            <p:nvPr/>
          </p:nvSpPr>
          <p:spPr>
            <a:xfrm>
              <a:off x="2449931" y="902860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1" name="Rectangle 370"/>
            <p:cNvSpPr/>
            <p:nvPr/>
          </p:nvSpPr>
          <p:spPr>
            <a:xfrm>
              <a:off x="2449931" y="1244322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2" name="Rectangle 371"/>
            <p:cNvSpPr/>
            <p:nvPr/>
          </p:nvSpPr>
          <p:spPr>
            <a:xfrm>
              <a:off x="2449931" y="1919144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3" name="Rectangle 372"/>
            <p:cNvSpPr/>
            <p:nvPr/>
          </p:nvSpPr>
          <p:spPr>
            <a:xfrm>
              <a:off x="2449931" y="1581733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4" name="Trapezoid 373"/>
            <p:cNvSpPr/>
            <p:nvPr/>
          </p:nvSpPr>
          <p:spPr>
            <a:xfrm rot="5400000">
              <a:off x="3080394" y="231171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5" name="Trapezoid 374"/>
            <p:cNvSpPr/>
            <p:nvPr/>
          </p:nvSpPr>
          <p:spPr>
            <a:xfrm rot="5400000">
              <a:off x="3085058" y="568584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6" name="Trapezoid 375"/>
            <p:cNvSpPr/>
            <p:nvPr/>
          </p:nvSpPr>
          <p:spPr>
            <a:xfrm rot="5400000">
              <a:off x="3085058" y="908310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7" name="Trapezoid 376"/>
            <p:cNvSpPr/>
            <p:nvPr/>
          </p:nvSpPr>
          <p:spPr>
            <a:xfrm rot="5400000">
              <a:off x="3080394" y="1258723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8" name="Trapezoid 377"/>
            <p:cNvSpPr/>
            <p:nvPr/>
          </p:nvSpPr>
          <p:spPr>
            <a:xfrm rot="5400000">
              <a:off x="3080394" y="1587183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79" name="Trapezoid 378"/>
            <p:cNvSpPr/>
            <p:nvPr/>
          </p:nvSpPr>
          <p:spPr>
            <a:xfrm rot="5400000">
              <a:off x="3080394" y="1924594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</p:grpSp>
      <p:grpSp>
        <p:nvGrpSpPr>
          <p:cNvPr id="380" name="Group 379"/>
          <p:cNvGrpSpPr/>
          <p:nvPr/>
        </p:nvGrpSpPr>
        <p:grpSpPr>
          <a:xfrm>
            <a:off x="6055266" y="3231856"/>
            <a:ext cx="909363" cy="1479832"/>
            <a:chOff x="2449931" y="225721"/>
            <a:chExt cx="909363" cy="1973109"/>
          </a:xfrm>
        </p:grpSpPr>
        <p:sp>
          <p:nvSpPr>
            <p:cNvPr id="381" name="Rectangle 380"/>
            <p:cNvSpPr/>
            <p:nvPr/>
          </p:nvSpPr>
          <p:spPr>
            <a:xfrm>
              <a:off x="2449931" y="225721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82" name="Rectangle 381"/>
            <p:cNvSpPr/>
            <p:nvPr/>
          </p:nvSpPr>
          <p:spPr>
            <a:xfrm>
              <a:off x="2449931" y="563134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83" name="Rectangle 382"/>
            <p:cNvSpPr/>
            <p:nvPr/>
          </p:nvSpPr>
          <p:spPr>
            <a:xfrm>
              <a:off x="2449931" y="902860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84" name="Rectangle 383"/>
            <p:cNvSpPr/>
            <p:nvPr/>
          </p:nvSpPr>
          <p:spPr>
            <a:xfrm>
              <a:off x="2449931" y="1244322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85" name="Rectangle 384"/>
            <p:cNvSpPr/>
            <p:nvPr/>
          </p:nvSpPr>
          <p:spPr>
            <a:xfrm>
              <a:off x="2449931" y="1919144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86" name="Rectangle 385"/>
            <p:cNvSpPr/>
            <p:nvPr/>
          </p:nvSpPr>
          <p:spPr>
            <a:xfrm>
              <a:off x="2449931" y="1581733"/>
              <a:ext cx="527194" cy="2796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87" name="Trapezoid 386"/>
            <p:cNvSpPr/>
            <p:nvPr/>
          </p:nvSpPr>
          <p:spPr>
            <a:xfrm rot="5400000">
              <a:off x="3080394" y="231171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88" name="Trapezoid 387"/>
            <p:cNvSpPr/>
            <p:nvPr/>
          </p:nvSpPr>
          <p:spPr>
            <a:xfrm rot="5400000">
              <a:off x="3085058" y="568584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89" name="Trapezoid 388"/>
            <p:cNvSpPr/>
            <p:nvPr/>
          </p:nvSpPr>
          <p:spPr>
            <a:xfrm rot="5400000">
              <a:off x="3085058" y="908310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90" name="Trapezoid 389"/>
            <p:cNvSpPr/>
            <p:nvPr/>
          </p:nvSpPr>
          <p:spPr>
            <a:xfrm rot="5400000">
              <a:off x="3080394" y="1258723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91" name="Trapezoid 390"/>
            <p:cNvSpPr/>
            <p:nvPr/>
          </p:nvSpPr>
          <p:spPr>
            <a:xfrm rot="5400000">
              <a:off x="3080394" y="1587183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  <p:sp>
          <p:nvSpPr>
            <p:cNvPr id="392" name="Trapezoid 391"/>
            <p:cNvSpPr/>
            <p:nvPr/>
          </p:nvSpPr>
          <p:spPr>
            <a:xfrm rot="5400000">
              <a:off x="3080394" y="1924594"/>
              <a:ext cx="279686" cy="268786"/>
            </a:xfrm>
            <a:prstGeom prst="trapezoid">
              <a:avLst>
                <a:gd name="adj" fmla="val 30807"/>
              </a:avLst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25">
                <a:solidFill>
                  <a:prstClr val="white"/>
                </a:solidFill>
              </a:endParaRPr>
            </a:p>
          </p:txBody>
        </p:sp>
      </p:grpSp>
      <p:sp>
        <p:nvSpPr>
          <p:cNvPr id="394" name="TextBox 393"/>
          <p:cNvSpPr txBox="1"/>
          <p:nvPr/>
        </p:nvSpPr>
        <p:spPr>
          <a:xfrm>
            <a:off x="1666792" y="2846200"/>
            <a:ext cx="2008004" cy="313270"/>
          </a:xfrm>
          <a:prstGeom prst="rect">
            <a:avLst/>
          </a:prstGeom>
          <a:noFill/>
        </p:spPr>
        <p:txBody>
          <a:bodyPr wrap="square" lIns="81639" tIns="40820" rIns="81639" bIns="40820" rtlCol="0">
            <a:spAutoFit/>
          </a:bodyPr>
          <a:lstStyle/>
          <a:p>
            <a:r>
              <a:rPr lang="en-US" sz="1500" dirty="0" err="1">
                <a:solidFill>
                  <a:prstClr val="black"/>
                </a:solidFill>
              </a:rPr>
              <a:t>Match+Action</a:t>
            </a:r>
            <a:endParaRPr lang="en-US" sz="1500" dirty="0">
              <a:solidFill>
                <a:prstClr val="black"/>
              </a:solidFill>
            </a:endParaRPr>
          </a:p>
        </p:txBody>
      </p:sp>
      <p:grpSp>
        <p:nvGrpSpPr>
          <p:cNvPr id="395" name="Group 394"/>
          <p:cNvGrpSpPr/>
          <p:nvPr/>
        </p:nvGrpSpPr>
        <p:grpSpPr>
          <a:xfrm>
            <a:off x="7479414" y="4048386"/>
            <a:ext cx="552334" cy="519142"/>
            <a:chOff x="8131589" y="4009362"/>
            <a:chExt cx="552334" cy="692189"/>
          </a:xfrm>
        </p:grpSpPr>
        <p:grpSp>
          <p:nvGrpSpPr>
            <p:cNvPr id="396" name="Group 65"/>
            <p:cNvGrpSpPr/>
            <p:nvPr/>
          </p:nvGrpSpPr>
          <p:grpSpPr>
            <a:xfrm>
              <a:off x="8131589" y="4009362"/>
              <a:ext cx="551591" cy="228624"/>
              <a:chOff x="7660968" y="1751777"/>
              <a:chExt cx="1040580" cy="450645"/>
            </a:xfrm>
          </p:grpSpPr>
          <p:sp>
            <p:nvSpPr>
              <p:cNvPr id="401" name="Freeform 400"/>
              <p:cNvSpPr/>
              <p:nvPr/>
            </p:nvSpPr>
            <p:spPr>
              <a:xfrm>
                <a:off x="7660968" y="1751777"/>
                <a:ext cx="1040580" cy="450645"/>
              </a:xfrm>
              <a:custGeom>
                <a:avLst/>
                <a:gdLst>
                  <a:gd name="connsiteX0" fmla="*/ 0 w 1040580"/>
                  <a:gd name="connsiteY0" fmla="*/ 0 h 450645"/>
                  <a:gd name="connsiteX1" fmla="*/ 1040580 w 1040580"/>
                  <a:gd name="connsiteY1" fmla="*/ 8193 h 450645"/>
                  <a:gd name="connsiteX2" fmla="*/ 1032387 w 1040580"/>
                  <a:gd name="connsiteY2" fmla="*/ 450645 h 450645"/>
                  <a:gd name="connsiteX3" fmla="*/ 16387 w 1040580"/>
                  <a:gd name="connsiteY3" fmla="*/ 442451 h 450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0580" h="450645">
                    <a:moveTo>
                      <a:pt x="0" y="0"/>
                    </a:moveTo>
                    <a:lnTo>
                      <a:pt x="1040580" y="8193"/>
                    </a:lnTo>
                    <a:lnTo>
                      <a:pt x="1032387" y="450645"/>
                    </a:lnTo>
                    <a:lnTo>
                      <a:pt x="16387" y="442451"/>
                    </a:lnTo>
                  </a:path>
                </a:pathLst>
              </a:custGeom>
              <a:noFill/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402" name="Straight Connector 401"/>
              <p:cNvCxnSpPr/>
              <p:nvPr/>
            </p:nvCxnSpPr>
            <p:spPr>
              <a:xfrm>
                <a:off x="8501629" y="1751777"/>
                <a:ext cx="0" cy="450645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3" name="Straight Connector 402"/>
              <p:cNvCxnSpPr/>
              <p:nvPr/>
            </p:nvCxnSpPr>
            <p:spPr>
              <a:xfrm>
                <a:off x="8268933" y="1751777"/>
                <a:ext cx="0" cy="450645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7" name="Group 70"/>
            <p:cNvGrpSpPr/>
            <p:nvPr/>
          </p:nvGrpSpPr>
          <p:grpSpPr>
            <a:xfrm>
              <a:off x="8132332" y="4472927"/>
              <a:ext cx="551591" cy="228624"/>
              <a:chOff x="7660968" y="1751777"/>
              <a:chExt cx="1040580" cy="450645"/>
            </a:xfrm>
          </p:grpSpPr>
          <p:sp>
            <p:nvSpPr>
              <p:cNvPr id="398" name="Freeform 397"/>
              <p:cNvSpPr/>
              <p:nvPr/>
            </p:nvSpPr>
            <p:spPr>
              <a:xfrm>
                <a:off x="7660968" y="1751777"/>
                <a:ext cx="1040580" cy="450645"/>
              </a:xfrm>
              <a:custGeom>
                <a:avLst/>
                <a:gdLst>
                  <a:gd name="connsiteX0" fmla="*/ 0 w 1040580"/>
                  <a:gd name="connsiteY0" fmla="*/ 0 h 450645"/>
                  <a:gd name="connsiteX1" fmla="*/ 1040580 w 1040580"/>
                  <a:gd name="connsiteY1" fmla="*/ 8193 h 450645"/>
                  <a:gd name="connsiteX2" fmla="*/ 1032387 w 1040580"/>
                  <a:gd name="connsiteY2" fmla="*/ 450645 h 450645"/>
                  <a:gd name="connsiteX3" fmla="*/ 16387 w 1040580"/>
                  <a:gd name="connsiteY3" fmla="*/ 442451 h 450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0580" h="450645">
                    <a:moveTo>
                      <a:pt x="0" y="0"/>
                    </a:moveTo>
                    <a:lnTo>
                      <a:pt x="1040580" y="8193"/>
                    </a:lnTo>
                    <a:lnTo>
                      <a:pt x="1032387" y="450645"/>
                    </a:lnTo>
                    <a:lnTo>
                      <a:pt x="16387" y="442451"/>
                    </a:lnTo>
                  </a:path>
                </a:pathLst>
              </a:custGeom>
              <a:noFill/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125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399" name="Straight Connector 398"/>
              <p:cNvCxnSpPr/>
              <p:nvPr/>
            </p:nvCxnSpPr>
            <p:spPr>
              <a:xfrm>
                <a:off x="8501629" y="1751777"/>
                <a:ext cx="0" cy="450645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Straight Connector 399"/>
              <p:cNvCxnSpPr/>
              <p:nvPr/>
            </p:nvCxnSpPr>
            <p:spPr>
              <a:xfrm>
                <a:off x="8268933" y="1751777"/>
                <a:ext cx="0" cy="450645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" name="Straight Arrow Connector 4"/>
          <p:cNvCxnSpPr>
            <a:endCxn id="211" idx="1"/>
          </p:cNvCxnSpPr>
          <p:nvPr/>
        </p:nvCxnSpPr>
        <p:spPr>
          <a:xfrm>
            <a:off x="1316880" y="3920029"/>
            <a:ext cx="407120" cy="4240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>
            <a:stCxn id="213" idx="3"/>
            <a:endCxn id="217" idx="1"/>
          </p:cNvCxnSpPr>
          <p:nvPr/>
        </p:nvCxnSpPr>
        <p:spPr>
          <a:xfrm flipV="1">
            <a:off x="4264441" y="3935749"/>
            <a:ext cx="275612" cy="2418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216" idx="3"/>
            <a:endCxn id="220" idx="1"/>
          </p:cNvCxnSpPr>
          <p:nvPr/>
        </p:nvCxnSpPr>
        <p:spPr>
          <a:xfrm>
            <a:off x="5664394" y="3944366"/>
            <a:ext cx="280639" cy="344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220" idx="3"/>
          </p:cNvCxnSpPr>
          <p:nvPr/>
        </p:nvCxnSpPr>
        <p:spPr>
          <a:xfrm>
            <a:off x="7069374" y="3944710"/>
            <a:ext cx="409297" cy="4765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211" idx="3"/>
            <a:endCxn id="214" idx="1"/>
          </p:cNvCxnSpPr>
          <p:nvPr/>
        </p:nvCxnSpPr>
        <p:spPr>
          <a:xfrm>
            <a:off x="2848341" y="3914703"/>
            <a:ext cx="291760" cy="5282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97988" y="3175191"/>
            <a:ext cx="6527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prstClr val="black"/>
                </a:solidFill>
              </a:rPr>
              <a:t>Memory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2422212" y="3175715"/>
            <a:ext cx="4058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prstClr val="black"/>
                </a:solidFill>
              </a:rPr>
              <a:t>ALU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120" name="Rectangle 119"/>
          <p:cNvSpPr/>
          <p:nvPr/>
        </p:nvSpPr>
        <p:spPr>
          <a:xfrm rot="16200000">
            <a:off x="239128" y="3704359"/>
            <a:ext cx="1745942" cy="42068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16621" tIns="58311" rIns="116621" bIns="58311" rtlCol="0" anchor="ctr"/>
          <a:lstStyle/>
          <a:p>
            <a:pPr algn="ctr">
              <a:lnSpc>
                <a:spcPts val="1425"/>
              </a:lnSpc>
            </a:pPr>
            <a:r>
              <a:rPr lang="en-US" sz="1500" dirty="0">
                <a:solidFill>
                  <a:srgbClr val="000000"/>
                </a:solidFill>
              </a:rPr>
              <a:t> Programmable</a:t>
            </a:r>
          </a:p>
          <a:p>
            <a:pPr algn="ctr">
              <a:lnSpc>
                <a:spcPts val="1425"/>
              </a:lnSpc>
            </a:pPr>
            <a:r>
              <a:rPr lang="en-US" sz="1500" dirty="0">
                <a:solidFill>
                  <a:srgbClr val="000000"/>
                </a:solidFill>
              </a:rPr>
              <a:t>Parser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1440" y="1981200"/>
            <a:ext cx="2192781" cy="984332"/>
            <a:chOff x="28587" y="1086858"/>
            <a:chExt cx="2923708" cy="1312443"/>
          </a:xfrm>
        </p:grpSpPr>
        <p:sp>
          <p:nvSpPr>
            <p:cNvPr id="6" name="TextBox 5"/>
            <p:cNvSpPr txBox="1"/>
            <p:nvPr/>
          </p:nvSpPr>
          <p:spPr>
            <a:xfrm>
              <a:off x="28587" y="1086858"/>
              <a:ext cx="2923708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50" dirty="0">
                  <a:solidFill>
                    <a:prstClr val="black"/>
                  </a:solidFill>
                </a:rPr>
                <a:t>Programmer declares which </a:t>
              </a:r>
            </a:p>
            <a:p>
              <a:pPr algn="ctr"/>
              <a:r>
                <a:rPr lang="en-US" sz="1350" dirty="0">
                  <a:solidFill>
                    <a:prstClr val="black"/>
                  </a:solidFill>
                </a:rPr>
                <a:t>headers are recognized</a:t>
              </a:r>
            </a:p>
          </p:txBody>
        </p:sp>
        <p:cxnSp>
          <p:nvCxnSpPr>
            <p:cNvPr id="8" name="Straight Arrow Connector 7"/>
            <p:cNvCxnSpPr>
              <a:stCxn id="6" idx="2"/>
              <a:endCxn id="120" idx="3"/>
            </p:cNvCxnSpPr>
            <p:nvPr/>
          </p:nvCxnSpPr>
          <p:spPr>
            <a:xfrm flipH="1">
              <a:off x="1482799" y="1763966"/>
              <a:ext cx="7643" cy="6353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1724001" y="1986189"/>
            <a:ext cx="5345375" cy="1025834"/>
            <a:chOff x="2298668" y="1093510"/>
            <a:chExt cx="7127166" cy="1367779"/>
          </a:xfrm>
        </p:grpSpPr>
        <p:sp>
          <p:nvSpPr>
            <p:cNvPr id="9" name="Right Brace 8"/>
            <p:cNvSpPr/>
            <p:nvPr/>
          </p:nvSpPr>
          <p:spPr>
            <a:xfrm rot="16200000">
              <a:off x="5668147" y="-1296398"/>
              <a:ext cx="388208" cy="7127166"/>
            </a:xfrm>
            <a:prstGeom prst="rightBrace">
              <a:avLst>
                <a:gd name="adj1" fmla="val 30766"/>
                <a:gd name="adj2" fmla="val 4898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black"/>
                </a:solidFill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3327336" y="1093510"/>
              <a:ext cx="4916046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50" dirty="0">
                  <a:solidFill>
                    <a:prstClr val="black"/>
                  </a:solidFill>
                </a:rPr>
                <a:t>Programmer declares what</a:t>
              </a:r>
            </a:p>
            <a:p>
              <a:pPr algn="ctr"/>
              <a:r>
                <a:rPr lang="en-US" sz="1350" dirty="0">
                  <a:solidFill>
                    <a:prstClr val="black"/>
                  </a:solidFill>
                </a:rPr>
                <a:t>tables are needed and how packets are processed</a:t>
              </a:r>
            </a:p>
          </p:txBody>
        </p:sp>
        <p:cxnSp>
          <p:nvCxnSpPr>
            <p:cNvPr id="125" name="Straight Arrow Connector 124"/>
            <p:cNvCxnSpPr>
              <a:stCxn id="124" idx="2"/>
              <a:endCxn id="9" idx="1"/>
            </p:cNvCxnSpPr>
            <p:nvPr/>
          </p:nvCxnSpPr>
          <p:spPr>
            <a:xfrm>
              <a:off x="5785360" y="1770618"/>
              <a:ext cx="4339" cy="3024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1098622" y="5065754"/>
            <a:ext cx="687630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prstClr val="black"/>
                </a:solidFill>
              </a:rPr>
              <a:t>All stages </a:t>
            </a:r>
            <a:r>
              <a:rPr lang="en-US" sz="2100">
                <a:solidFill>
                  <a:prstClr val="black"/>
                </a:solidFill>
              </a:rPr>
              <a:t>are identical – makes PISA a good “compiler target”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775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20"/>
    </mc:Choice>
    <mc:Fallback xmlns="">
      <p:transition xmlns:p14="http://schemas.microsoft.com/office/powerpoint/2010/main" spd="slow" advTm="40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4" grpId="0"/>
      <p:bldP spid="4" grpId="0"/>
      <p:bldP spid="119" grpId="0"/>
      <p:bldP spid="1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" y="856774"/>
            <a:ext cx="9119162" cy="994172"/>
          </a:xfrm>
        </p:spPr>
        <p:txBody>
          <a:bodyPr>
            <a:normAutofit/>
          </a:bodyPr>
          <a:lstStyle/>
          <a:p>
            <a:r>
              <a:rPr lang="en-US" dirty="0"/>
              <a:t>S</a:t>
            </a:r>
            <a:r>
              <a:rPr lang="en-US" b="1" dirty="0"/>
              <a:t>ummary of </a:t>
            </a:r>
            <a:r>
              <a:rPr lang="en-US" b="1" dirty="0" err="1"/>
              <a:t>Programamable</a:t>
            </a:r>
            <a:r>
              <a:rPr lang="en-US" b="1" dirty="0"/>
              <a:t>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530" y="1805226"/>
            <a:ext cx="8149590" cy="3426489"/>
          </a:xfrm>
        </p:spPr>
        <p:txBody>
          <a:bodyPr>
            <a:noAutofit/>
          </a:bodyPr>
          <a:lstStyle/>
          <a:p>
            <a:pPr marL="385763" indent="-385763">
              <a:buFont typeface="+mj-lt"/>
              <a:buAutoNum type="arabicPeriod"/>
            </a:pPr>
            <a:r>
              <a:rPr lang="en-US" sz="2400" dirty="0"/>
              <a:t>Chip speed: We can now make programmable switch chips as fast as fixed ones.</a:t>
            </a:r>
          </a:p>
          <a:p>
            <a:pPr marL="385763" indent="-385763">
              <a:buFont typeface="+mj-lt"/>
              <a:buAutoNum type="arabicPeriod"/>
            </a:pPr>
            <a:r>
              <a:rPr lang="en-US" sz="2400" dirty="0"/>
              <a:t>Chip technology: The difference in chip area and power between “programmable” and “fixed function” is going away.</a:t>
            </a:r>
          </a:p>
          <a:p>
            <a:pPr marL="385763" indent="-385763">
              <a:buFont typeface="+mj-lt"/>
              <a:buAutoNum type="arabicPeriod"/>
            </a:pPr>
            <a:r>
              <a:rPr lang="en-US" sz="2400" dirty="0"/>
              <a:t>Chip complexity: There are now too many protocols to correctly hard-code in silicon.</a:t>
            </a:r>
          </a:p>
          <a:p>
            <a:pPr marL="385763" indent="-385763">
              <a:buFont typeface="+mj-lt"/>
              <a:buAutoNum type="arabicPeriod"/>
            </a:pPr>
            <a:r>
              <a:rPr lang="en-US" sz="2400" dirty="0"/>
              <a:t>New ideas: Beautiful new ideas are owned by the programmer, not the chip designer. </a:t>
            </a:r>
          </a:p>
          <a:p>
            <a:pPr marL="385763" indent="-385763">
              <a:buFont typeface="+mj-lt"/>
              <a:buAutoNum type="arabicPeriod"/>
            </a:pPr>
            <a:r>
              <a:rPr lang="en-US" sz="2400" dirty="0"/>
              <a:t>Level playing field: Lets us create a solid platform, an abstraction layer, upon which more will be built</a:t>
            </a:r>
          </a:p>
          <a:p>
            <a:pPr marL="385763" indent="-385763">
              <a:buFont typeface="+mj-lt"/>
              <a:buAutoNum type="arabicPeriod"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013546" y="6172200"/>
            <a:ext cx="303608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>
                <a:solidFill>
                  <a:prstClr val="black"/>
                </a:solidFill>
              </a:rPr>
              <a:t>To learn more, visit P4.org</a:t>
            </a:r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73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Wireless link characteristics</a:t>
            </a:r>
          </a:p>
        </p:txBody>
      </p:sp>
      <p:sp>
        <p:nvSpPr>
          <p:cNvPr id="1331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important differences from wired link …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Decreased signal strength</a:t>
            </a:r>
            <a:r>
              <a:rPr lang="en-US" dirty="0"/>
              <a:t>: Radio signal attenuates as it propagates through matter (path loss)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Multipath propagation</a:t>
            </a:r>
            <a:r>
              <a:rPr lang="en-US" dirty="0"/>
              <a:t>: Radio signal reflects off objects ground, arriving a</a:t>
            </a:r>
            <a:r>
              <a:rPr lang="en-US" altLang="zh-CN" dirty="0"/>
              <a:t>t</a:t>
            </a:r>
            <a:r>
              <a:rPr lang="en-US" dirty="0"/>
              <a:t> destination at slightly different times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Interference from other sources</a:t>
            </a:r>
            <a:r>
              <a:rPr lang="en-US" dirty="0"/>
              <a:t>: Standardized wireless network frequencies (e.g., 2.4 GHz) shared by other devices (e.g., phone); devices (motors) interfere as well</a:t>
            </a:r>
          </a:p>
          <a:p>
            <a:r>
              <a:rPr lang="en-US" dirty="0"/>
              <a:t>… make communication across (even a point-to-point) wireless link much more </a:t>
            </a:r>
            <a:r>
              <a:rPr lang="ja-JP" altLang="en-US" dirty="0"/>
              <a:t>“</a:t>
            </a:r>
            <a:r>
              <a:rPr lang="en-US" dirty="0"/>
              <a:t>difficult</a:t>
            </a:r>
            <a:r>
              <a:rPr lang="ja-JP" altLang="en-US" dirty="0"/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636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Wireless network characteristics</a:t>
            </a:r>
          </a:p>
        </p:txBody>
      </p:sp>
      <p:sp>
        <p:nvSpPr>
          <p:cNvPr id="1536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wireless senders and receivers create many problems</a:t>
            </a:r>
          </a:p>
          <a:p>
            <a:pPr lvl="1"/>
            <a:r>
              <a:rPr lang="en-US" dirty="0"/>
              <a:t>Multiple access issues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Hidden terminal problem</a:t>
            </a:r>
          </a:p>
          <a:p>
            <a:pPr lvl="1"/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764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Hidden terminal problem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177800" indent="-177800">
              <a:lnSpc>
                <a:spcPct val="90000"/>
              </a:lnSpc>
              <a:buClr>
                <a:srgbClr val="000099"/>
              </a:buClr>
              <a:buSzPct val="100000"/>
              <a:buFont typeface="Arial" charset="0"/>
              <a:buChar char="•"/>
              <a:defRPr/>
            </a:pPr>
            <a:r>
              <a:rPr lang="en-US" sz="2400" dirty="0">
                <a:ea typeface="Arial" charset="0"/>
                <a:cs typeface="Arial" charset="0"/>
              </a:rPr>
              <a:t>B, A hear each other</a:t>
            </a:r>
          </a:p>
          <a:p>
            <a:pPr marL="177800" indent="-177800">
              <a:lnSpc>
                <a:spcPct val="90000"/>
              </a:lnSpc>
              <a:buClr>
                <a:srgbClr val="000099"/>
              </a:buClr>
              <a:buSzPct val="100000"/>
              <a:buFont typeface="Arial" charset="0"/>
              <a:buChar char="•"/>
              <a:defRPr/>
            </a:pPr>
            <a:r>
              <a:rPr lang="en-US" sz="2400" dirty="0">
                <a:ea typeface="Arial" charset="0"/>
                <a:cs typeface="Arial" charset="0"/>
              </a:rPr>
              <a:t>B, C hear each other</a:t>
            </a:r>
          </a:p>
          <a:p>
            <a:pPr marL="177800" indent="-177800">
              <a:lnSpc>
                <a:spcPct val="90000"/>
              </a:lnSpc>
              <a:buClr>
                <a:srgbClr val="000099"/>
              </a:buClr>
              <a:buSzPct val="100000"/>
              <a:buFont typeface="Arial" charset="0"/>
              <a:buChar char="•"/>
              <a:defRPr/>
            </a:pPr>
            <a:r>
              <a:rPr lang="en-US" sz="2400" dirty="0">
                <a:ea typeface="Arial" charset="0"/>
                <a:cs typeface="Arial" charset="0"/>
              </a:rPr>
              <a:t>A, C can not hear each other</a:t>
            </a:r>
          </a:p>
          <a:p>
            <a:pPr marL="177800" indent="-177800">
              <a:lnSpc>
                <a:spcPct val="90000"/>
              </a:lnSpc>
              <a:buClr>
                <a:srgbClr val="000099"/>
              </a:buClr>
              <a:buSzPct val="100000"/>
              <a:buFont typeface="Arial" charset="0"/>
              <a:buChar char="•"/>
              <a:defRPr/>
            </a:pPr>
            <a:r>
              <a:rPr lang="en-US" sz="2400" dirty="0">
                <a:ea typeface="Arial" charset="0"/>
                <a:cs typeface="Arial" charset="0"/>
              </a:rPr>
              <a:t>Hence, A, C are unaware of their interference at B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47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5029200" y="1600200"/>
            <a:ext cx="3203575" cy="1828495"/>
            <a:chOff x="698500" y="2413000"/>
            <a:chExt cx="3203575" cy="1828495"/>
          </a:xfrm>
        </p:grpSpPr>
        <p:grpSp>
          <p:nvGrpSpPr>
            <p:cNvPr id="10" name="Group 356"/>
            <p:cNvGrpSpPr>
              <a:grpSpLocks/>
            </p:cNvGrpSpPr>
            <p:nvPr/>
          </p:nvGrpSpPr>
          <p:grpSpPr bwMode="auto">
            <a:xfrm>
              <a:off x="2163763" y="2570163"/>
              <a:ext cx="627062" cy="642937"/>
              <a:chOff x="313" y="1497"/>
              <a:chExt cx="1152" cy="1014"/>
            </a:xfrm>
          </p:grpSpPr>
          <p:pic>
            <p:nvPicPr>
              <p:cNvPr id="23" name="Picture 354" descr="laptop_stylized_small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3" y="1727"/>
                <a:ext cx="1152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4" name="Picture 355" descr="antenna_stylized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4" y="1497"/>
                <a:ext cx="1113" cy="6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698500" y="2413000"/>
              <a:ext cx="2020888" cy="1085850"/>
            </a:xfrm>
            <a:custGeom>
              <a:avLst/>
              <a:gdLst>
                <a:gd name="T0" fmla="*/ 2147483647 w 1273"/>
                <a:gd name="T1" fmla="*/ 2147483647 h 684"/>
                <a:gd name="T2" fmla="*/ 2147483647 w 1273"/>
                <a:gd name="T3" fmla="*/ 0 h 684"/>
                <a:gd name="T4" fmla="*/ 2147483647 w 1273"/>
                <a:gd name="T5" fmla="*/ 2147483647 h 684"/>
                <a:gd name="T6" fmla="*/ 2147483647 w 1273"/>
                <a:gd name="T7" fmla="*/ 2147483647 h 684"/>
                <a:gd name="T8" fmla="*/ 2147483647 w 1273"/>
                <a:gd name="T9" fmla="*/ 2147483647 h 684"/>
                <a:gd name="T10" fmla="*/ 2147483647 w 1273"/>
                <a:gd name="T11" fmla="*/ 2147483647 h 684"/>
                <a:gd name="T12" fmla="*/ 2147483647 w 1273"/>
                <a:gd name="T13" fmla="*/ 2147483647 h 684"/>
                <a:gd name="T14" fmla="*/ 2147483647 w 1273"/>
                <a:gd name="T15" fmla="*/ 2147483647 h 684"/>
                <a:gd name="T16" fmla="*/ 2147483647 w 1273"/>
                <a:gd name="T17" fmla="*/ 2147483647 h 684"/>
                <a:gd name="T18" fmla="*/ 0 w 1273"/>
                <a:gd name="T19" fmla="*/ 2147483647 h 68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273" h="684">
                  <a:moveTo>
                    <a:pt x="9" y="675"/>
                  </a:moveTo>
                  <a:lnTo>
                    <a:pt x="316" y="0"/>
                  </a:lnTo>
                  <a:lnTo>
                    <a:pt x="461" y="228"/>
                  </a:lnTo>
                  <a:lnTo>
                    <a:pt x="510" y="119"/>
                  </a:lnTo>
                  <a:lnTo>
                    <a:pt x="631" y="467"/>
                  </a:lnTo>
                  <a:lnTo>
                    <a:pt x="667" y="391"/>
                  </a:lnTo>
                  <a:lnTo>
                    <a:pt x="739" y="464"/>
                  </a:lnTo>
                  <a:lnTo>
                    <a:pt x="1058" y="57"/>
                  </a:lnTo>
                  <a:lnTo>
                    <a:pt x="1273" y="684"/>
                  </a:lnTo>
                  <a:lnTo>
                    <a:pt x="0" y="674"/>
                  </a:lnTo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00CC66"/>
                </a:gs>
              </a:gsLst>
              <a:lin ang="5400000" scaled="1"/>
            </a:gradFill>
            <a:ln w="9525" cap="flat" cmpd="sng">
              <a:solidFill>
                <a:schemeClr val="tx1"/>
              </a:solidFill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2" name="Line 26"/>
            <p:cNvSpPr>
              <a:spLocks noChangeShapeType="1"/>
            </p:cNvSpPr>
            <p:nvPr/>
          </p:nvSpPr>
          <p:spPr bwMode="auto">
            <a:xfrm flipV="1">
              <a:off x="2019027" y="3627437"/>
              <a:ext cx="951186" cy="331787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>
                <a:defRPr/>
              </a:pPr>
              <a:endParaRPr lang="en-US" dirty="0">
                <a:cs typeface="+mn-cs"/>
              </a:endParaRPr>
            </a:p>
          </p:txBody>
        </p:sp>
        <p:sp>
          <p:nvSpPr>
            <p:cNvPr id="13" name="Line 27"/>
            <p:cNvSpPr>
              <a:spLocks noChangeShapeType="1"/>
            </p:cNvSpPr>
            <p:nvPr/>
          </p:nvSpPr>
          <p:spPr bwMode="auto">
            <a:xfrm>
              <a:off x="2644775" y="3148013"/>
              <a:ext cx="407988" cy="322262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>
                <a:defRPr/>
              </a:pPr>
              <a:endParaRPr lang="en-US" dirty="0">
                <a:cs typeface="+mn-cs"/>
              </a:endParaRPr>
            </a:p>
          </p:txBody>
        </p:sp>
        <p:sp>
          <p:nvSpPr>
            <p:cNvPr id="14" name="Text Box 28"/>
            <p:cNvSpPr txBox="1">
              <a:spLocks noChangeArrowheads="1"/>
            </p:cNvSpPr>
            <p:nvPr/>
          </p:nvSpPr>
          <p:spPr bwMode="auto">
            <a:xfrm>
              <a:off x="1090613" y="3798888"/>
              <a:ext cx="350837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dirty="0">
                  <a:latin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15" name="Text Box 29"/>
            <p:cNvSpPr txBox="1">
              <a:spLocks noChangeArrowheads="1"/>
            </p:cNvSpPr>
            <p:nvPr/>
          </p:nvSpPr>
          <p:spPr bwMode="auto">
            <a:xfrm>
              <a:off x="3563938" y="3292475"/>
              <a:ext cx="3381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dirty="0">
                  <a:latin typeface="Arial" charset="0"/>
                  <a:cs typeface="Arial" charset="0"/>
                </a:rPr>
                <a:t>B</a:t>
              </a:r>
            </a:p>
          </p:txBody>
        </p:sp>
        <p:sp>
          <p:nvSpPr>
            <p:cNvPr id="16" name="Text Box 30"/>
            <p:cNvSpPr txBox="1">
              <a:spLocks noChangeArrowheads="1"/>
            </p:cNvSpPr>
            <p:nvPr/>
          </p:nvSpPr>
          <p:spPr bwMode="auto">
            <a:xfrm>
              <a:off x="2741613" y="2587625"/>
              <a:ext cx="3508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dirty="0">
                  <a:latin typeface="Arial" charset="0"/>
                  <a:cs typeface="Arial" charset="0"/>
                </a:rPr>
                <a:t>C</a:t>
              </a:r>
            </a:p>
          </p:txBody>
        </p:sp>
        <p:grpSp>
          <p:nvGrpSpPr>
            <p:cNvPr id="17" name="Group 356"/>
            <p:cNvGrpSpPr>
              <a:grpSpLocks/>
            </p:cNvGrpSpPr>
            <p:nvPr/>
          </p:nvGrpSpPr>
          <p:grpSpPr bwMode="auto">
            <a:xfrm>
              <a:off x="2925763" y="3119438"/>
              <a:ext cx="627062" cy="642937"/>
              <a:chOff x="313" y="1497"/>
              <a:chExt cx="1152" cy="1014"/>
            </a:xfrm>
          </p:grpSpPr>
          <p:pic>
            <p:nvPicPr>
              <p:cNvPr id="21" name="Picture 354" descr="laptop_stylized_small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3" y="1727"/>
                <a:ext cx="1152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2" name="Picture 355" descr="antenna_stylized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4" y="1497"/>
                <a:ext cx="1113" cy="6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8" name="Group 356"/>
            <p:cNvGrpSpPr>
              <a:grpSpLocks/>
            </p:cNvGrpSpPr>
            <p:nvPr/>
          </p:nvGrpSpPr>
          <p:grpSpPr bwMode="auto">
            <a:xfrm>
              <a:off x="1401763" y="3260725"/>
              <a:ext cx="627062" cy="980770"/>
              <a:chOff x="313" y="1497"/>
              <a:chExt cx="1152" cy="1543"/>
            </a:xfrm>
          </p:grpSpPr>
          <p:pic>
            <p:nvPicPr>
              <p:cNvPr id="19" name="Picture 354" descr="laptop_stylized_small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3" y="2256"/>
                <a:ext cx="1152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" name="Picture 355" descr="antenna_stylized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4" y="1497"/>
                <a:ext cx="1113" cy="6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pSp>
        <p:nvGrpSpPr>
          <p:cNvPr id="25" name="Group 24"/>
          <p:cNvGrpSpPr/>
          <p:nvPr/>
        </p:nvGrpSpPr>
        <p:grpSpPr>
          <a:xfrm>
            <a:off x="4738884" y="3738562"/>
            <a:ext cx="3712153" cy="2263775"/>
            <a:chOff x="4943475" y="2124075"/>
            <a:chExt cx="3712153" cy="2263775"/>
          </a:xfrm>
        </p:grpSpPr>
        <p:sp>
          <p:nvSpPr>
            <p:cNvPr id="26" name="Text Box 47"/>
            <p:cNvSpPr txBox="1">
              <a:spLocks noChangeArrowheads="1"/>
            </p:cNvSpPr>
            <p:nvPr/>
          </p:nvSpPr>
          <p:spPr bwMode="auto">
            <a:xfrm>
              <a:off x="4943475" y="2292350"/>
              <a:ext cx="332142" cy="3385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dirty="0">
                  <a:solidFill>
                    <a:srgbClr val="0000FF"/>
                  </a:solidFill>
                  <a:latin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27" name="Text Box 48"/>
            <p:cNvSpPr txBox="1">
              <a:spLocks noChangeArrowheads="1"/>
            </p:cNvSpPr>
            <p:nvPr/>
          </p:nvSpPr>
          <p:spPr bwMode="auto">
            <a:xfrm>
              <a:off x="6853238" y="2289175"/>
              <a:ext cx="328612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dirty="0">
                  <a:latin typeface="Arial" charset="0"/>
                  <a:cs typeface="Arial" charset="0"/>
                </a:rPr>
                <a:t>B</a:t>
              </a:r>
            </a:p>
          </p:txBody>
        </p:sp>
        <p:sp>
          <p:nvSpPr>
            <p:cNvPr id="28" name="Text Box 49"/>
            <p:cNvSpPr txBox="1">
              <a:spLocks noChangeArrowheads="1"/>
            </p:cNvSpPr>
            <p:nvPr/>
          </p:nvSpPr>
          <p:spPr bwMode="auto">
            <a:xfrm>
              <a:off x="8034338" y="2332038"/>
              <a:ext cx="350837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dirty="0">
                  <a:latin typeface="Arial" charset="0"/>
                  <a:cs typeface="Arial" charset="0"/>
                </a:rPr>
                <a:t>C</a:t>
              </a:r>
            </a:p>
          </p:txBody>
        </p:sp>
        <p:sp>
          <p:nvSpPr>
            <p:cNvPr id="29" name="Text Box 55"/>
            <p:cNvSpPr txBox="1">
              <a:spLocks noChangeArrowheads="1"/>
            </p:cNvSpPr>
            <p:nvPr/>
          </p:nvSpPr>
          <p:spPr bwMode="auto">
            <a:xfrm>
              <a:off x="5016500" y="3119438"/>
              <a:ext cx="1069524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sz="1400" dirty="0">
                  <a:solidFill>
                    <a:srgbClr val="0000FF"/>
                  </a:solidFill>
                  <a:latin typeface="Arial" charset="0"/>
                  <a:cs typeface="Arial" charset="0"/>
                </a:rPr>
                <a:t>A</a:t>
              </a:r>
              <a:r>
                <a:rPr lang="ja-JP" altLang="en-US" sz="1400" dirty="0">
                  <a:solidFill>
                    <a:srgbClr val="0000FF"/>
                  </a:solidFill>
                  <a:latin typeface="Arial" charset="0"/>
                  <a:cs typeface="Arial" charset="0"/>
                </a:rPr>
                <a:t>’</a:t>
              </a:r>
              <a:r>
                <a:rPr lang="en-US" sz="1400" dirty="0">
                  <a:solidFill>
                    <a:srgbClr val="0000FF"/>
                  </a:solidFill>
                  <a:latin typeface="Arial" charset="0"/>
                  <a:cs typeface="Arial" charset="0"/>
                </a:rPr>
                <a:t>s signal</a:t>
              </a:r>
            </a:p>
            <a:p>
              <a:pPr>
                <a:defRPr/>
              </a:pPr>
              <a:r>
                <a:rPr lang="en-US" sz="1400" dirty="0">
                  <a:solidFill>
                    <a:srgbClr val="0000FF"/>
                  </a:solidFill>
                  <a:latin typeface="Arial" charset="0"/>
                  <a:cs typeface="Arial" charset="0"/>
                </a:rPr>
                <a:t>strength</a:t>
              </a:r>
            </a:p>
          </p:txBody>
        </p:sp>
        <p:sp>
          <p:nvSpPr>
            <p:cNvPr id="30" name="Line 60"/>
            <p:cNvSpPr>
              <a:spLocks noChangeShapeType="1"/>
            </p:cNvSpPr>
            <p:nvPr/>
          </p:nvSpPr>
          <p:spPr bwMode="auto">
            <a:xfrm>
              <a:off x="5078413" y="4148138"/>
              <a:ext cx="32639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>
                <a:defRPr/>
              </a:pPr>
              <a:endParaRPr lang="en-US" dirty="0">
                <a:cs typeface="+mn-cs"/>
              </a:endParaRPr>
            </a:p>
          </p:txBody>
        </p:sp>
        <p:sp>
          <p:nvSpPr>
            <p:cNvPr id="31" name="Line 61"/>
            <p:cNvSpPr>
              <a:spLocks noChangeShapeType="1"/>
            </p:cNvSpPr>
            <p:nvPr/>
          </p:nvSpPr>
          <p:spPr bwMode="auto">
            <a:xfrm>
              <a:off x="5024438" y="2968625"/>
              <a:ext cx="0" cy="11382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>
                <a:defRPr/>
              </a:pPr>
              <a:endParaRPr lang="en-US" dirty="0">
                <a:cs typeface="+mn-cs"/>
              </a:endParaRPr>
            </a:p>
          </p:txBody>
        </p:sp>
        <p:sp>
          <p:nvSpPr>
            <p:cNvPr id="32" name="Freeform 62"/>
            <p:cNvSpPr>
              <a:spLocks/>
            </p:cNvSpPr>
            <p:nvPr/>
          </p:nvSpPr>
          <p:spPr bwMode="auto">
            <a:xfrm>
              <a:off x="5106988" y="3024188"/>
              <a:ext cx="2995612" cy="1081087"/>
            </a:xfrm>
            <a:custGeom>
              <a:avLst/>
              <a:gdLst>
                <a:gd name="T0" fmla="*/ 0 w 1887"/>
                <a:gd name="T1" fmla="*/ 0 h 681"/>
                <a:gd name="T2" fmla="*/ 2147483647 w 1887"/>
                <a:gd name="T3" fmla="*/ 2147483647 h 681"/>
                <a:gd name="T4" fmla="*/ 2147483647 w 1887"/>
                <a:gd name="T5" fmla="*/ 2147483647 h 681"/>
                <a:gd name="T6" fmla="*/ 2147483647 w 1887"/>
                <a:gd name="T7" fmla="*/ 2147483647 h 68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887" h="681">
                  <a:moveTo>
                    <a:pt x="0" y="0"/>
                  </a:moveTo>
                  <a:cubicBezTo>
                    <a:pt x="161" y="25"/>
                    <a:pt x="737" y="52"/>
                    <a:pt x="966" y="151"/>
                  </a:cubicBezTo>
                  <a:cubicBezTo>
                    <a:pt x="1195" y="250"/>
                    <a:pt x="1220" y="507"/>
                    <a:pt x="1373" y="594"/>
                  </a:cubicBezTo>
                  <a:cubicBezTo>
                    <a:pt x="1526" y="681"/>
                    <a:pt x="1780" y="657"/>
                    <a:pt x="1887" y="673"/>
                  </a:cubicBezTo>
                </a:path>
              </a:pathLst>
            </a:custGeom>
            <a:noFill/>
            <a:ln w="38100" cap="flat" cmpd="sng">
              <a:solidFill>
                <a:srgbClr val="0000FF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33" name="Text Box 63"/>
            <p:cNvSpPr txBox="1">
              <a:spLocks noChangeArrowheads="1"/>
            </p:cNvSpPr>
            <p:nvPr/>
          </p:nvSpPr>
          <p:spPr bwMode="auto">
            <a:xfrm>
              <a:off x="6362700" y="4111625"/>
              <a:ext cx="593725" cy="2762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sz="1200" dirty="0">
                  <a:latin typeface="Arial" charset="0"/>
                  <a:cs typeface="Arial" charset="0"/>
                </a:rPr>
                <a:t>space</a:t>
              </a:r>
            </a:p>
          </p:txBody>
        </p:sp>
        <p:sp>
          <p:nvSpPr>
            <p:cNvPr id="34" name="Freeform 65"/>
            <p:cNvSpPr>
              <a:spLocks/>
            </p:cNvSpPr>
            <p:nvPr/>
          </p:nvSpPr>
          <p:spPr bwMode="auto">
            <a:xfrm flipH="1">
              <a:off x="5202238" y="2994025"/>
              <a:ext cx="2995612" cy="1081088"/>
            </a:xfrm>
            <a:custGeom>
              <a:avLst/>
              <a:gdLst>
                <a:gd name="T0" fmla="*/ 0 w 1887"/>
                <a:gd name="T1" fmla="*/ 0 h 681"/>
                <a:gd name="T2" fmla="*/ 2147483647 w 1887"/>
                <a:gd name="T3" fmla="*/ 2147483647 h 681"/>
                <a:gd name="T4" fmla="*/ 2147483647 w 1887"/>
                <a:gd name="T5" fmla="*/ 2147483647 h 681"/>
                <a:gd name="T6" fmla="*/ 2147483647 w 1887"/>
                <a:gd name="T7" fmla="*/ 2147483647 h 68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887" h="681">
                  <a:moveTo>
                    <a:pt x="0" y="0"/>
                  </a:moveTo>
                  <a:cubicBezTo>
                    <a:pt x="161" y="25"/>
                    <a:pt x="737" y="52"/>
                    <a:pt x="966" y="151"/>
                  </a:cubicBezTo>
                  <a:cubicBezTo>
                    <a:pt x="1195" y="250"/>
                    <a:pt x="1220" y="507"/>
                    <a:pt x="1373" y="594"/>
                  </a:cubicBezTo>
                  <a:cubicBezTo>
                    <a:pt x="1526" y="681"/>
                    <a:pt x="1780" y="657"/>
                    <a:pt x="1887" y="673"/>
                  </a:cubicBez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35" name="Text Box 66"/>
            <p:cNvSpPr txBox="1">
              <a:spLocks noChangeArrowheads="1"/>
            </p:cNvSpPr>
            <p:nvPr/>
          </p:nvSpPr>
          <p:spPr bwMode="auto">
            <a:xfrm>
              <a:off x="7643813" y="3048000"/>
              <a:ext cx="1011815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sz="1400" dirty="0">
                  <a:latin typeface="Arial" charset="0"/>
                  <a:cs typeface="Arial" charset="0"/>
                </a:rPr>
                <a:t>C</a:t>
              </a:r>
              <a:r>
                <a:rPr lang="ja-JP" altLang="en-US" sz="1400" dirty="0">
                  <a:latin typeface="Arial" charset="0"/>
                  <a:cs typeface="Arial" charset="0"/>
                </a:rPr>
                <a:t>’</a:t>
              </a:r>
              <a:r>
                <a:rPr lang="en-US" sz="1400" dirty="0">
                  <a:latin typeface="Arial" charset="0"/>
                  <a:cs typeface="Arial" charset="0"/>
                </a:rPr>
                <a:t>s signal</a:t>
              </a:r>
            </a:p>
            <a:p>
              <a:pPr>
                <a:defRPr/>
              </a:pPr>
              <a:r>
                <a:rPr lang="en-US" sz="1400" dirty="0">
                  <a:latin typeface="Arial" charset="0"/>
                  <a:cs typeface="Arial" charset="0"/>
                </a:rPr>
                <a:t>strength</a:t>
              </a:r>
            </a:p>
          </p:txBody>
        </p:sp>
        <p:sp>
          <p:nvSpPr>
            <p:cNvPr id="36" name="Line 67"/>
            <p:cNvSpPr>
              <a:spLocks noChangeShapeType="1"/>
            </p:cNvSpPr>
            <p:nvPr/>
          </p:nvSpPr>
          <p:spPr bwMode="auto">
            <a:xfrm flipH="1">
              <a:off x="5403850" y="2855913"/>
              <a:ext cx="26988" cy="12636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>
                <a:defRPr/>
              </a:pPr>
              <a:endParaRPr lang="en-US" dirty="0">
                <a:cs typeface="+mn-cs"/>
              </a:endParaRPr>
            </a:p>
          </p:txBody>
        </p:sp>
        <p:sp>
          <p:nvSpPr>
            <p:cNvPr id="37" name="Line 68"/>
            <p:cNvSpPr>
              <a:spLocks noChangeShapeType="1"/>
            </p:cNvSpPr>
            <p:nvPr/>
          </p:nvSpPr>
          <p:spPr bwMode="auto">
            <a:xfrm>
              <a:off x="6624638" y="2924175"/>
              <a:ext cx="0" cy="12080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>
                <a:defRPr/>
              </a:pPr>
              <a:endParaRPr lang="en-US" dirty="0">
                <a:cs typeface="+mn-cs"/>
              </a:endParaRPr>
            </a:p>
          </p:txBody>
        </p:sp>
        <p:sp>
          <p:nvSpPr>
            <p:cNvPr id="38" name="Line 69"/>
            <p:cNvSpPr>
              <a:spLocks noChangeShapeType="1"/>
            </p:cNvSpPr>
            <p:nvPr/>
          </p:nvSpPr>
          <p:spPr bwMode="auto">
            <a:xfrm>
              <a:off x="7705725" y="2908300"/>
              <a:ext cx="0" cy="1181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>
                <a:defRPr/>
              </a:pPr>
              <a:endParaRPr lang="en-US" dirty="0">
                <a:cs typeface="+mn-cs"/>
              </a:endParaRPr>
            </a:p>
          </p:txBody>
        </p:sp>
        <p:grpSp>
          <p:nvGrpSpPr>
            <p:cNvPr id="39" name="Group 356"/>
            <p:cNvGrpSpPr>
              <a:grpSpLocks/>
            </p:cNvGrpSpPr>
            <p:nvPr/>
          </p:nvGrpSpPr>
          <p:grpSpPr bwMode="auto">
            <a:xfrm>
              <a:off x="5130800" y="2154238"/>
              <a:ext cx="627063" cy="642937"/>
              <a:chOff x="313" y="1497"/>
              <a:chExt cx="1152" cy="1014"/>
            </a:xfrm>
          </p:grpSpPr>
          <p:pic>
            <p:nvPicPr>
              <p:cNvPr id="46" name="Picture 354" descr="laptop_stylized_small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3" y="1727"/>
                <a:ext cx="1152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7" name="Picture 355" descr="antenna_stylized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4" y="1497"/>
                <a:ext cx="1113" cy="6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0" name="Group 356"/>
            <p:cNvGrpSpPr>
              <a:grpSpLocks/>
            </p:cNvGrpSpPr>
            <p:nvPr/>
          </p:nvGrpSpPr>
          <p:grpSpPr bwMode="auto">
            <a:xfrm>
              <a:off x="6319838" y="2193925"/>
              <a:ext cx="627062" cy="644525"/>
              <a:chOff x="313" y="1497"/>
              <a:chExt cx="1152" cy="1014"/>
            </a:xfrm>
          </p:grpSpPr>
          <p:pic>
            <p:nvPicPr>
              <p:cNvPr id="44" name="Picture 354" descr="laptop_stylized_small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3" y="1727"/>
                <a:ext cx="1152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5" name="Picture 355" descr="antenna_stylized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4" y="1497"/>
                <a:ext cx="1113" cy="6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41" name="Group 356"/>
            <p:cNvGrpSpPr>
              <a:grpSpLocks/>
            </p:cNvGrpSpPr>
            <p:nvPr/>
          </p:nvGrpSpPr>
          <p:grpSpPr bwMode="auto">
            <a:xfrm>
              <a:off x="7396163" y="2124075"/>
              <a:ext cx="627062" cy="642938"/>
              <a:chOff x="313" y="1497"/>
              <a:chExt cx="1152" cy="1014"/>
            </a:xfrm>
          </p:grpSpPr>
          <p:pic>
            <p:nvPicPr>
              <p:cNvPr id="42" name="Picture 354" descr="laptop_stylized_small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13" y="1727"/>
                <a:ext cx="1152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3" name="Picture 355" descr="antenna_stylized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4" y="1497"/>
                <a:ext cx="1113" cy="6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137701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CSMA/CA</a:t>
            </a:r>
          </a:p>
        </p:txBody>
      </p:sp>
      <p:sp>
        <p:nvSpPr>
          <p:cNvPr id="1080323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3262313"/>
            <a:ext cx="7924800" cy="2757487"/>
          </a:xfrm>
        </p:spPr>
        <p:txBody>
          <a:bodyPr>
            <a:normAutofit fontScale="92500"/>
          </a:bodyPr>
          <a:lstStyle/>
          <a:p>
            <a:r>
              <a:rPr lang="en-US" dirty="0"/>
              <a:t>Before every data transmission </a:t>
            </a:r>
          </a:p>
          <a:p>
            <a:pPr lvl="1"/>
            <a:r>
              <a:rPr lang="en-US" dirty="0"/>
              <a:t>Sender sends a Request to Send (RTS) frame with the length of transmission and the destination</a:t>
            </a:r>
          </a:p>
          <a:p>
            <a:pPr lvl="1"/>
            <a:r>
              <a:rPr lang="en-US" dirty="0"/>
              <a:t>Receiver respond with a Clear to Send (CTS) frame</a:t>
            </a:r>
          </a:p>
          <a:p>
            <a:pPr lvl="1"/>
            <a:r>
              <a:rPr lang="en-US" dirty="0"/>
              <a:t>Sender sends data</a:t>
            </a:r>
          </a:p>
          <a:p>
            <a:pPr lvl="1"/>
            <a:r>
              <a:rPr lang="en-US" dirty="0"/>
              <a:t>Receiver sends an ACK</a:t>
            </a:r>
          </a:p>
          <a:p>
            <a:r>
              <a:rPr lang="en-US" dirty="0"/>
              <a:t>If sender doesn’</a:t>
            </a:r>
            <a:r>
              <a:rPr lang="en-US" altLang="ja-JP" dirty="0"/>
              <a:t>t get a CTS back, it assumes collision </a:t>
            </a:r>
            <a:endParaRPr lang="en-US" dirty="0"/>
          </a:p>
        </p:txBody>
      </p:sp>
      <p:sp>
        <p:nvSpPr>
          <p:cNvPr id="32773" name="Line 4"/>
          <p:cNvSpPr>
            <a:spLocks noChangeShapeType="1"/>
          </p:cNvSpPr>
          <p:nvPr/>
        </p:nvSpPr>
        <p:spPr bwMode="auto">
          <a:xfrm flipH="1">
            <a:off x="2057400" y="18288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32774" name="Line 5"/>
          <p:cNvSpPr>
            <a:spLocks noChangeShapeType="1"/>
          </p:cNvSpPr>
          <p:nvPr/>
        </p:nvSpPr>
        <p:spPr bwMode="auto">
          <a:xfrm>
            <a:off x="4572000" y="1905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32775" name="Line 6"/>
          <p:cNvSpPr>
            <a:spLocks noChangeShapeType="1"/>
          </p:cNvSpPr>
          <p:nvPr/>
        </p:nvSpPr>
        <p:spPr bwMode="auto">
          <a:xfrm>
            <a:off x="6629400" y="1905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32776" name="Text Box 7"/>
          <p:cNvSpPr txBox="1">
            <a:spLocks noChangeArrowheads="1"/>
          </p:cNvSpPr>
          <p:nvPr/>
        </p:nvSpPr>
        <p:spPr bwMode="auto">
          <a:xfrm>
            <a:off x="1638822" y="1495425"/>
            <a:ext cx="876844" cy="33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1pPr>
            <a:lvl2pPr marL="742950" indent="-28575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2pPr>
            <a:lvl3pPr marL="1143000" indent="-22860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3pPr>
            <a:lvl4pPr marL="1600200" indent="-22860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4pPr>
            <a:lvl5pPr marL="2057400" indent="-22860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9pPr>
          </a:lstStyle>
          <a:p>
            <a:pPr algn="ctr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Sender</a:t>
            </a:r>
          </a:p>
        </p:txBody>
      </p:sp>
      <p:sp>
        <p:nvSpPr>
          <p:cNvPr id="32777" name="Text Box 8"/>
          <p:cNvSpPr txBox="1">
            <a:spLocks noChangeArrowheads="1"/>
          </p:cNvSpPr>
          <p:nvPr/>
        </p:nvSpPr>
        <p:spPr bwMode="auto">
          <a:xfrm>
            <a:off x="4112960" y="1495425"/>
            <a:ext cx="1037144" cy="33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1pPr>
            <a:lvl2pPr marL="742950" indent="-28575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2pPr>
            <a:lvl3pPr marL="1143000" indent="-22860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3pPr>
            <a:lvl4pPr marL="1600200" indent="-22860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4pPr>
            <a:lvl5pPr marL="2057400" indent="-22860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9pPr>
          </a:lstStyle>
          <a:p>
            <a:pPr algn="ctr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Receiver</a:t>
            </a:r>
          </a:p>
        </p:txBody>
      </p:sp>
      <p:sp>
        <p:nvSpPr>
          <p:cNvPr id="32778" name="Text Box 9"/>
          <p:cNvSpPr txBox="1">
            <a:spLocks noChangeArrowheads="1"/>
          </p:cNvSpPr>
          <p:nvPr/>
        </p:nvSpPr>
        <p:spPr bwMode="auto">
          <a:xfrm>
            <a:off x="5830094" y="1371600"/>
            <a:ext cx="1641476" cy="582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1pPr>
            <a:lvl2pPr marL="742950" indent="-28575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2pPr>
            <a:lvl3pPr marL="1143000" indent="-22860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3pPr>
            <a:lvl4pPr marL="1600200" indent="-22860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4pPr>
            <a:lvl5pPr marL="2057400" indent="-228600" algn="r" eaLnBrk="0" hangingPunct="0"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pitchFamily="49" charset="0"/>
                <a:ea typeface="MS PGothic" pitchFamily="34" charset="-128"/>
              </a:defRPr>
            </a:lvl9pPr>
          </a:lstStyle>
          <a:p>
            <a:pPr algn="ctr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Other node in </a:t>
            </a:r>
          </a:p>
          <a:p>
            <a:pPr algn="ctr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sender</a:t>
            </a:r>
            <a:r>
              <a:rPr lang="ja-JP" altLang="en-US" sz="16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en-US" altLang="ja-JP" sz="1600" dirty="0">
                <a:latin typeface="Arial" charset="0"/>
                <a:ea typeface="Arial" charset="0"/>
                <a:cs typeface="Arial" charset="0"/>
              </a:rPr>
              <a:t>s range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1471613" y="1752600"/>
            <a:ext cx="5157787" cy="457200"/>
            <a:chOff x="927" y="1104"/>
            <a:chExt cx="3249" cy="288"/>
          </a:xfrm>
        </p:grpSpPr>
        <p:sp>
          <p:nvSpPr>
            <p:cNvPr id="32792" name="Line 11"/>
            <p:cNvSpPr>
              <a:spLocks noChangeShapeType="1"/>
            </p:cNvSpPr>
            <p:nvPr/>
          </p:nvSpPr>
          <p:spPr bwMode="auto">
            <a:xfrm>
              <a:off x="1306" y="1200"/>
              <a:ext cx="2870" cy="192"/>
            </a:xfrm>
            <a:prstGeom prst="line">
              <a:avLst/>
            </a:prstGeom>
            <a:noFill/>
            <a:ln w="25400">
              <a:solidFill>
                <a:schemeClr val="accent6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>
                <a:ea typeface="Arial" charset="0"/>
                <a:cs typeface="Arial" charset="0"/>
              </a:endParaRPr>
            </a:p>
          </p:txBody>
        </p:sp>
        <p:sp>
          <p:nvSpPr>
            <p:cNvPr id="32793" name="Line 12"/>
            <p:cNvSpPr>
              <a:spLocks noChangeShapeType="1"/>
            </p:cNvSpPr>
            <p:nvPr/>
          </p:nvSpPr>
          <p:spPr bwMode="auto">
            <a:xfrm>
              <a:off x="1296" y="1200"/>
              <a:ext cx="1584" cy="192"/>
            </a:xfrm>
            <a:prstGeom prst="line">
              <a:avLst/>
            </a:prstGeom>
            <a:noFill/>
            <a:ln w="25400">
              <a:solidFill>
                <a:schemeClr val="accent6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>
                <a:ea typeface="Arial" charset="0"/>
                <a:cs typeface="Arial" charset="0"/>
              </a:endParaRPr>
            </a:p>
          </p:txBody>
        </p:sp>
        <p:sp>
          <p:nvSpPr>
            <p:cNvPr id="32794" name="Text Box 13"/>
            <p:cNvSpPr txBox="1">
              <a:spLocks noChangeArrowheads="1"/>
            </p:cNvSpPr>
            <p:nvPr/>
          </p:nvSpPr>
          <p:spPr bwMode="auto">
            <a:xfrm>
              <a:off x="927" y="1104"/>
              <a:ext cx="370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1pPr>
              <a:lvl2pPr marL="742950" indent="-28575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2pPr>
              <a:lvl3pPr marL="1143000" indent="-22860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3pPr>
              <a:lvl4pPr marL="1600200" indent="-22860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4pPr>
              <a:lvl5pPr marL="2057400" indent="-22860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9pPr>
            </a:lstStyle>
            <a:p>
              <a:pPr algn="ctr"/>
              <a:r>
                <a:rPr lang="en-US" sz="1600" dirty="0">
                  <a:solidFill>
                    <a:schemeClr val="accent6"/>
                  </a:solidFill>
                  <a:latin typeface="Arial" charset="0"/>
                  <a:ea typeface="Arial" charset="0"/>
                  <a:cs typeface="Arial" charset="0"/>
                </a:rPr>
                <a:t>RTS</a:t>
              </a:r>
            </a:p>
          </p:txBody>
        </p:sp>
      </p:grpSp>
      <p:grpSp>
        <p:nvGrpSpPr>
          <p:cNvPr id="3" name="Group 14"/>
          <p:cNvGrpSpPr>
            <a:grpSpLocks/>
          </p:cNvGrpSpPr>
          <p:nvPr/>
        </p:nvGrpSpPr>
        <p:grpSpPr bwMode="auto">
          <a:xfrm>
            <a:off x="1447800" y="2819400"/>
            <a:ext cx="5181600" cy="398463"/>
            <a:chOff x="912" y="1776"/>
            <a:chExt cx="3264" cy="251"/>
          </a:xfrm>
        </p:grpSpPr>
        <p:sp>
          <p:nvSpPr>
            <p:cNvPr id="32789" name="Line 15"/>
            <p:cNvSpPr>
              <a:spLocks noChangeShapeType="1"/>
            </p:cNvSpPr>
            <p:nvPr/>
          </p:nvSpPr>
          <p:spPr bwMode="auto">
            <a:xfrm flipH="1">
              <a:off x="1296" y="1776"/>
              <a:ext cx="1584" cy="144"/>
            </a:xfrm>
            <a:prstGeom prst="line">
              <a:avLst/>
            </a:prstGeom>
            <a:noFill/>
            <a:ln w="25400">
              <a:solidFill>
                <a:schemeClr val="accent5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>
                <a:ea typeface="Arial" charset="0"/>
                <a:cs typeface="Arial" charset="0"/>
              </a:endParaRPr>
            </a:p>
          </p:txBody>
        </p:sp>
        <p:sp>
          <p:nvSpPr>
            <p:cNvPr id="32790" name="Line 16"/>
            <p:cNvSpPr>
              <a:spLocks noChangeShapeType="1"/>
            </p:cNvSpPr>
            <p:nvPr/>
          </p:nvSpPr>
          <p:spPr bwMode="auto">
            <a:xfrm>
              <a:off x="2880" y="1776"/>
              <a:ext cx="1296" cy="96"/>
            </a:xfrm>
            <a:prstGeom prst="line">
              <a:avLst/>
            </a:prstGeom>
            <a:noFill/>
            <a:ln w="25400">
              <a:solidFill>
                <a:schemeClr val="accent5"/>
              </a:solidFill>
              <a:prstDash val="sysDash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>
                <a:ea typeface="Arial" charset="0"/>
                <a:cs typeface="Arial" charset="0"/>
              </a:endParaRPr>
            </a:p>
          </p:txBody>
        </p:sp>
        <p:sp>
          <p:nvSpPr>
            <p:cNvPr id="32791" name="Text Box 17"/>
            <p:cNvSpPr txBox="1">
              <a:spLocks noChangeArrowheads="1"/>
            </p:cNvSpPr>
            <p:nvPr/>
          </p:nvSpPr>
          <p:spPr bwMode="auto">
            <a:xfrm>
              <a:off x="912" y="1815"/>
              <a:ext cx="39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prstDash val="sysDash"/>
                  <a:round/>
                  <a:headEnd/>
                  <a:tailEnd type="triangle" w="med" len="med"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1pPr>
              <a:lvl2pPr marL="742950" indent="-28575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2pPr>
              <a:lvl3pPr marL="1143000" indent="-22860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3pPr>
              <a:lvl4pPr marL="1600200" indent="-22860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4pPr>
              <a:lvl5pPr marL="2057400" indent="-22860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9pPr>
            </a:lstStyle>
            <a:p>
              <a:pPr algn="ctr"/>
              <a:r>
                <a:rPr lang="en-US" sz="1600" dirty="0">
                  <a:solidFill>
                    <a:schemeClr val="accent5"/>
                  </a:solidFill>
                  <a:latin typeface="Arial" charset="0"/>
                  <a:ea typeface="Arial" charset="0"/>
                  <a:cs typeface="Arial" charset="0"/>
                </a:rPr>
                <a:t>ACK</a:t>
              </a:r>
            </a:p>
          </p:txBody>
        </p:sp>
      </p:grpSp>
      <p:grpSp>
        <p:nvGrpSpPr>
          <p:cNvPr id="4" name="Group 18"/>
          <p:cNvGrpSpPr>
            <a:grpSpLocks/>
          </p:cNvGrpSpPr>
          <p:nvPr/>
        </p:nvGrpSpPr>
        <p:grpSpPr bwMode="auto">
          <a:xfrm>
            <a:off x="1423988" y="2362200"/>
            <a:ext cx="3148013" cy="381000"/>
            <a:chOff x="897" y="1488"/>
            <a:chExt cx="1983" cy="240"/>
          </a:xfrm>
        </p:grpSpPr>
        <p:sp>
          <p:nvSpPr>
            <p:cNvPr id="32787" name="Line 19"/>
            <p:cNvSpPr>
              <a:spLocks noChangeShapeType="1"/>
            </p:cNvSpPr>
            <p:nvPr/>
          </p:nvSpPr>
          <p:spPr bwMode="auto">
            <a:xfrm>
              <a:off x="1296" y="1536"/>
              <a:ext cx="1584" cy="192"/>
            </a:xfrm>
            <a:prstGeom prst="line">
              <a:avLst/>
            </a:prstGeom>
            <a:noFill/>
            <a:ln w="25400">
              <a:solidFill>
                <a:schemeClr val="accent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>
                <a:solidFill>
                  <a:schemeClr val="accent2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32788" name="Text Box 20"/>
            <p:cNvSpPr txBox="1">
              <a:spLocks noChangeArrowheads="1"/>
            </p:cNvSpPr>
            <p:nvPr/>
          </p:nvSpPr>
          <p:spPr bwMode="auto">
            <a:xfrm>
              <a:off x="897" y="1488"/>
              <a:ext cx="395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1pPr>
              <a:lvl2pPr marL="742950" indent="-28575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2pPr>
              <a:lvl3pPr marL="1143000" indent="-22860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3pPr>
              <a:lvl4pPr marL="1600200" indent="-22860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4pPr>
              <a:lvl5pPr marL="2057400" indent="-228600" algn="r" eaLnBrk="0" hangingPunct="0"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pitchFamily="49" charset="0"/>
                  <a:ea typeface="MS PGothic" pitchFamily="34" charset="-128"/>
                </a:defRPr>
              </a:lvl9pPr>
            </a:lstStyle>
            <a:p>
              <a:pPr algn="ctr"/>
              <a:r>
                <a:rPr lang="en-US" sz="1600" dirty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</a:p>
          </p:txBody>
        </p:sp>
      </p:grpSp>
      <p:grpSp>
        <p:nvGrpSpPr>
          <p:cNvPr id="5" name="Group 21"/>
          <p:cNvGrpSpPr>
            <a:grpSpLocks/>
          </p:cNvGrpSpPr>
          <p:nvPr/>
        </p:nvGrpSpPr>
        <p:grpSpPr bwMode="auto">
          <a:xfrm>
            <a:off x="1447800" y="2133600"/>
            <a:ext cx="5181600" cy="381000"/>
            <a:chOff x="912" y="1344"/>
            <a:chExt cx="3264" cy="240"/>
          </a:xfrm>
        </p:grpSpPr>
        <p:grpSp>
          <p:nvGrpSpPr>
            <p:cNvPr id="32783" name="Group 22"/>
            <p:cNvGrpSpPr>
              <a:grpSpLocks/>
            </p:cNvGrpSpPr>
            <p:nvPr/>
          </p:nvGrpSpPr>
          <p:grpSpPr bwMode="auto">
            <a:xfrm>
              <a:off x="912" y="1344"/>
              <a:ext cx="1968" cy="210"/>
              <a:chOff x="912" y="1344"/>
              <a:chExt cx="1968" cy="210"/>
            </a:xfrm>
          </p:grpSpPr>
          <p:sp>
            <p:nvSpPr>
              <p:cNvPr id="32785" name="Line 23"/>
              <p:cNvSpPr>
                <a:spLocks noChangeShapeType="1"/>
              </p:cNvSpPr>
              <p:nvPr/>
            </p:nvSpPr>
            <p:spPr bwMode="auto">
              <a:xfrm flipH="1">
                <a:off x="1296" y="1440"/>
                <a:ext cx="1584" cy="4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488" tIns="44450" rIns="90488" bIns="44450"/>
              <a:lstStyle/>
              <a:p>
                <a:endParaRPr lang="en-US">
                  <a:ea typeface="Arial" charset="0"/>
                  <a:cs typeface="Arial" charset="0"/>
                </a:endParaRPr>
              </a:p>
            </p:txBody>
          </p:sp>
          <p:sp>
            <p:nvSpPr>
              <p:cNvPr id="32786" name="Text Box 24"/>
              <p:cNvSpPr txBox="1">
                <a:spLocks noChangeArrowheads="1"/>
              </p:cNvSpPr>
              <p:nvPr/>
            </p:nvSpPr>
            <p:spPr bwMode="auto">
              <a:xfrm>
                <a:off x="912" y="1344"/>
                <a:ext cx="370" cy="2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algn="r" eaLnBrk="0" hangingPunct="0">
                  <a:defRPr sz="2000" b="1">
                    <a:solidFill>
                      <a:schemeClr val="tx1"/>
                    </a:solidFill>
                    <a:latin typeface="Courier New" pitchFamily="49" charset="0"/>
                    <a:ea typeface="MS PGothic" pitchFamily="34" charset="-128"/>
                  </a:defRPr>
                </a:lvl1pPr>
                <a:lvl2pPr marL="742950" indent="-285750" algn="r" eaLnBrk="0" hangingPunct="0">
                  <a:defRPr sz="2000" b="1">
                    <a:solidFill>
                      <a:schemeClr val="tx1"/>
                    </a:solidFill>
                    <a:latin typeface="Courier New" pitchFamily="49" charset="0"/>
                    <a:ea typeface="MS PGothic" pitchFamily="34" charset="-128"/>
                  </a:defRPr>
                </a:lvl2pPr>
                <a:lvl3pPr marL="1143000" indent="-228600" algn="r" eaLnBrk="0" hangingPunct="0">
                  <a:defRPr sz="2000" b="1">
                    <a:solidFill>
                      <a:schemeClr val="tx1"/>
                    </a:solidFill>
                    <a:latin typeface="Courier New" pitchFamily="49" charset="0"/>
                    <a:ea typeface="MS PGothic" pitchFamily="34" charset="-128"/>
                  </a:defRPr>
                </a:lvl3pPr>
                <a:lvl4pPr marL="1600200" indent="-228600" algn="r" eaLnBrk="0" hangingPunct="0">
                  <a:defRPr sz="2000" b="1">
                    <a:solidFill>
                      <a:schemeClr val="tx1"/>
                    </a:solidFill>
                    <a:latin typeface="Courier New" pitchFamily="49" charset="0"/>
                    <a:ea typeface="MS PGothic" pitchFamily="34" charset="-128"/>
                  </a:defRPr>
                </a:lvl4pPr>
                <a:lvl5pPr marL="2057400" indent="-228600" algn="r" eaLnBrk="0" hangingPunct="0">
                  <a:defRPr sz="2000" b="1">
                    <a:solidFill>
                      <a:schemeClr val="tx1"/>
                    </a:solidFill>
                    <a:latin typeface="Courier New" pitchFamily="49" charset="0"/>
                    <a:ea typeface="MS PGothic" pitchFamily="34" charset="-128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pitchFamily="49" charset="0"/>
                    <a:ea typeface="MS PGothic" pitchFamily="34" charset="-128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pitchFamily="49" charset="0"/>
                    <a:ea typeface="MS PGothic" pitchFamily="34" charset="-128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pitchFamily="49" charset="0"/>
                    <a:ea typeface="MS PGothic" pitchFamily="34" charset="-128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pitchFamily="49" charset="0"/>
                    <a:ea typeface="MS PGothic" pitchFamily="34" charset="-128"/>
                  </a:defRPr>
                </a:lvl9pPr>
              </a:lstStyle>
              <a:p>
                <a:pPr algn="ctr"/>
                <a:r>
                  <a:rPr lang="en-US" sz="1600" dirty="0">
                    <a:latin typeface="Arial" charset="0"/>
                    <a:ea typeface="Arial" charset="0"/>
                    <a:cs typeface="Arial" charset="0"/>
                  </a:rPr>
                  <a:t>CTS</a:t>
                </a:r>
              </a:p>
            </p:txBody>
          </p:sp>
        </p:grpSp>
        <p:sp>
          <p:nvSpPr>
            <p:cNvPr id="32784" name="Line 25"/>
            <p:cNvSpPr>
              <a:spLocks noChangeShapeType="1"/>
            </p:cNvSpPr>
            <p:nvPr/>
          </p:nvSpPr>
          <p:spPr bwMode="auto">
            <a:xfrm>
              <a:off x="2880" y="1440"/>
              <a:ext cx="1296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sysDash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ea typeface="Arial" charset="0"/>
                <a:cs typeface="Arial" charset="0"/>
              </a:endParaRPr>
            </a:p>
          </p:txBody>
        </p:sp>
      </p:grp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3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032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goals for communication security: CIA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C</a:t>
            </a:r>
            <a:r>
              <a:rPr lang="en-US" dirty="0"/>
              <a:t>onfidentiality</a:t>
            </a:r>
          </a:p>
          <a:p>
            <a:pPr lvl="1"/>
            <a:r>
              <a:rPr lang="en-US" dirty="0"/>
              <a:t>No one </a:t>
            </a:r>
            <a:r>
              <a:rPr lang="en-US" dirty="0">
                <a:solidFill>
                  <a:schemeClr val="accent5"/>
                </a:solidFill>
              </a:rPr>
              <a:t>read </a:t>
            </a:r>
            <a:r>
              <a:rPr lang="en-US" dirty="0"/>
              <a:t>our communication</a:t>
            </a:r>
          </a:p>
          <a:p>
            <a:pPr lvl="1"/>
            <a:r>
              <a:rPr lang="en-US" dirty="0"/>
              <a:t>Cryptography</a:t>
            </a:r>
          </a:p>
          <a:p>
            <a:r>
              <a:rPr lang="en-US" dirty="0"/>
              <a:t>Message </a:t>
            </a:r>
            <a:r>
              <a:rPr lang="en-US" dirty="0">
                <a:solidFill>
                  <a:schemeClr val="accent4"/>
                </a:solidFill>
              </a:rPr>
              <a:t>I</a:t>
            </a:r>
            <a:r>
              <a:rPr lang="en-US" dirty="0"/>
              <a:t>ntegrity</a:t>
            </a:r>
          </a:p>
          <a:p>
            <a:pPr lvl="1"/>
            <a:r>
              <a:rPr lang="en-US" dirty="0"/>
              <a:t>No one can </a:t>
            </a:r>
            <a:r>
              <a:rPr lang="en-US" dirty="0">
                <a:solidFill>
                  <a:schemeClr val="accent5"/>
                </a:solidFill>
              </a:rPr>
              <a:t>modify </a:t>
            </a:r>
            <a:r>
              <a:rPr lang="en-US" dirty="0"/>
              <a:t>our communication w/o detection</a:t>
            </a:r>
          </a:p>
          <a:p>
            <a:pPr lvl="1"/>
            <a:r>
              <a:rPr lang="en-US" dirty="0"/>
              <a:t>Verification</a:t>
            </a:r>
          </a:p>
          <a:p>
            <a:r>
              <a:rPr lang="en-US" dirty="0">
                <a:solidFill>
                  <a:schemeClr val="accent4"/>
                </a:solidFill>
              </a:rPr>
              <a:t>A</a:t>
            </a:r>
            <a:r>
              <a:rPr lang="en-US" dirty="0"/>
              <a:t>vailability and </a:t>
            </a:r>
            <a:r>
              <a:rPr lang="en-US" dirty="0">
                <a:solidFill>
                  <a:schemeClr val="accent4"/>
                </a:solidFill>
              </a:rPr>
              <a:t>A</a:t>
            </a:r>
            <a:r>
              <a:rPr lang="en-US" dirty="0"/>
              <a:t>uthentication</a:t>
            </a:r>
          </a:p>
          <a:p>
            <a:pPr lvl="1"/>
            <a:r>
              <a:rPr lang="en-US" dirty="0"/>
              <a:t>Redundancy, </a:t>
            </a:r>
            <a:r>
              <a:rPr lang="en-US" dirty="0" err="1"/>
              <a:t>DoS</a:t>
            </a:r>
            <a:r>
              <a:rPr lang="en-US" dirty="0"/>
              <a:t>/DDoS prevention</a:t>
            </a:r>
          </a:p>
          <a:p>
            <a:pPr lvl="1"/>
            <a:r>
              <a:rPr lang="en-US" dirty="0"/>
              <a:t>Only we can </a:t>
            </a:r>
            <a:r>
              <a:rPr lang="en-US" dirty="0">
                <a:solidFill>
                  <a:schemeClr val="accent5"/>
                </a:solidFill>
              </a:rPr>
              <a:t>access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our data and communicate on our behalf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3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Topics</a:t>
            </a:r>
            <a:endParaRPr lang="en-US" dirty="0"/>
          </a:p>
        </p:txBody>
      </p:sp>
      <p:sp>
        <p:nvSpPr>
          <p:cNvPr id="10434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 layer (lectures 12–15)</a:t>
            </a:r>
          </a:p>
          <a:p>
            <a:pPr lvl="1"/>
            <a:r>
              <a:rPr lang="en-US" dirty="0"/>
              <a:t>Intra-domain routing</a:t>
            </a:r>
          </a:p>
          <a:p>
            <a:pPr lvl="1"/>
            <a:r>
              <a:rPr lang="en-US" dirty="0"/>
              <a:t>Inter-domain routing</a:t>
            </a:r>
          </a:p>
          <a:p>
            <a:r>
              <a:rPr lang="en-US" dirty="0"/>
              <a:t>Link layer (lectures 17–</a:t>
            </a:r>
            <a:r>
              <a:rPr lang="en-US" altLang="zh-CN" dirty="0"/>
              <a:t>18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Ethernet</a:t>
            </a:r>
          </a:p>
          <a:p>
            <a:r>
              <a:rPr lang="en-US" dirty="0"/>
              <a:t>Topics in networking (lectures 16, 19–2</a:t>
            </a:r>
            <a:r>
              <a:rPr lang="en-US" altLang="zh-CN" dirty="0"/>
              <a:t>1</a:t>
            </a:r>
            <a:r>
              <a:rPr lang="en-US" dirty="0"/>
              <a:t>)</a:t>
            </a:r>
          </a:p>
          <a:p>
            <a:pPr lvl="1"/>
            <a:r>
              <a:rPr lang="en-US" altLang="zh-CN" dirty="0"/>
              <a:t>Programmable networks</a:t>
            </a:r>
          </a:p>
          <a:p>
            <a:pPr lvl="1"/>
            <a:r>
              <a:rPr lang="en-US" dirty="0"/>
              <a:t>Wireless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r>
              <a:rPr lang="en-US" dirty="0" err="1"/>
              <a:t>Misc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25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4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3459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growing</a:t>
            </a:r>
            <a:r>
              <a:rPr lang="zh-CN" altLang="en-US" dirty="0"/>
              <a:t> </a:t>
            </a:r>
            <a:r>
              <a:rPr lang="en-US" altLang="zh-CN" dirty="0"/>
              <a:t>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Software-Defined Networking</a:t>
            </a:r>
          </a:p>
          <a:p>
            <a:r>
              <a:rPr lang="en-US" dirty="0"/>
              <a:t>Cloud Computing</a:t>
            </a:r>
          </a:p>
          <a:p>
            <a:r>
              <a:rPr lang="en-US" dirty="0"/>
              <a:t>Network Virtualization</a:t>
            </a:r>
          </a:p>
          <a:p>
            <a:r>
              <a:rPr lang="en-US" dirty="0"/>
              <a:t>Network Testing and Verification</a:t>
            </a:r>
          </a:p>
          <a:p>
            <a:r>
              <a:rPr lang="en-US" dirty="0"/>
              <a:t>Big Network Data Processing</a:t>
            </a:r>
          </a:p>
          <a:p>
            <a:r>
              <a:rPr lang="en-US" dirty="0"/>
              <a:t>AI and Networking</a:t>
            </a:r>
          </a:p>
          <a:p>
            <a:r>
              <a:rPr lang="en-US" dirty="0"/>
              <a:t>Internet of Things</a:t>
            </a:r>
          </a:p>
          <a:p>
            <a:r>
              <a:rPr lang="en-US" dirty="0"/>
              <a:t>Bitcoin and </a:t>
            </a:r>
            <a:r>
              <a:rPr lang="en-US" dirty="0" err="1"/>
              <a:t>Blockchain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531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 exam:</a:t>
            </a:r>
          </a:p>
          <a:p>
            <a:pPr lvl="1"/>
            <a:r>
              <a:rPr lang="en-US" dirty="0"/>
              <a:t>Time: 7pm-9pm, Wednesday, December 16</a:t>
            </a:r>
          </a:p>
          <a:p>
            <a:pPr lvl="1"/>
            <a:r>
              <a:rPr lang="en-US" dirty="0"/>
              <a:t>Location: online</a:t>
            </a:r>
          </a:p>
          <a:p>
            <a:endParaRPr lang="en-US" dirty="0"/>
          </a:p>
          <a:p>
            <a:r>
              <a:rPr lang="en-US" dirty="0"/>
              <a:t>2021 Spring: EN.601.714 Advanced Computer Networks</a:t>
            </a:r>
          </a:p>
          <a:p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THANK YOU SO MUCH!!!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693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79637"/>
            <a:ext cx="7886700" cy="2316163"/>
          </a:xfrm>
        </p:spPr>
        <p:txBody>
          <a:bodyPr/>
          <a:lstStyle/>
          <a:p>
            <a:pPr algn="ctr"/>
            <a:r>
              <a:rPr lang="en-US"/>
              <a:t>Thanks!</a:t>
            </a:r>
            <a:br>
              <a:rPr lang="en-US"/>
            </a:br>
            <a:r>
              <a:rPr lang="en-US" dirty="0"/>
              <a:t>Q&amp;A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5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layer</a:t>
            </a:r>
          </a:p>
        </p:txBody>
      </p:sp>
      <p:sp>
        <p:nvSpPr>
          <p:cNvPr id="44" name="Content Placeholder 4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Present everywhere</a:t>
            </a:r>
          </a:p>
          <a:p>
            <a:r>
              <a:rPr lang="en-US" dirty="0"/>
              <a:t>Performs </a:t>
            </a:r>
            <a:r>
              <a:rPr lang="en-US" dirty="0">
                <a:solidFill>
                  <a:schemeClr val="accent5"/>
                </a:solidFill>
              </a:rPr>
              <a:t>addressing</a:t>
            </a:r>
            <a:r>
              <a:rPr lang="en-US" dirty="0"/>
              <a:t>, </a:t>
            </a:r>
            <a:r>
              <a:rPr lang="en-US" dirty="0">
                <a:solidFill>
                  <a:schemeClr val="accent5"/>
                </a:solidFill>
              </a:rPr>
              <a:t>forwarding</a:t>
            </a:r>
            <a:r>
              <a:rPr lang="en-US" dirty="0"/>
              <a:t>, and </a:t>
            </a:r>
            <a:r>
              <a:rPr lang="en-US" dirty="0">
                <a:solidFill>
                  <a:schemeClr val="accent5"/>
                </a:solidFill>
              </a:rPr>
              <a:t>routing</a:t>
            </a:r>
            <a:r>
              <a:rPr lang="en-US" dirty="0"/>
              <a:t>, among other tasks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6" name="Rectangle 4"/>
          <p:cNvSpPr>
            <a:spLocks noChangeArrowheads="1"/>
          </p:cNvSpPr>
          <p:nvPr/>
        </p:nvSpPr>
        <p:spPr bwMode="auto">
          <a:xfrm>
            <a:off x="1066800" y="3822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solidFill>
                <a:schemeClr val="bg1"/>
              </a:solidFill>
              <a:ea typeface="Arial" charset="0"/>
              <a:cs typeface="Arial" charset="0"/>
            </a:endParaRPr>
          </a:p>
        </p:txBody>
      </p:sp>
      <p:sp>
        <p:nvSpPr>
          <p:cNvPr id="47" name="Text Box 5"/>
          <p:cNvSpPr txBox="1">
            <a:spLocks noChangeArrowheads="1"/>
          </p:cNvSpPr>
          <p:nvPr/>
        </p:nvSpPr>
        <p:spPr bwMode="auto">
          <a:xfrm>
            <a:off x="1233488" y="3806825"/>
            <a:ext cx="136795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Transport</a:t>
            </a:r>
          </a:p>
        </p:txBody>
      </p:sp>
      <p:sp>
        <p:nvSpPr>
          <p:cNvPr id="48" name="Rectangle 6"/>
          <p:cNvSpPr>
            <a:spLocks noChangeArrowheads="1"/>
          </p:cNvSpPr>
          <p:nvPr/>
        </p:nvSpPr>
        <p:spPr bwMode="auto">
          <a:xfrm>
            <a:off x="1066800" y="4203700"/>
            <a:ext cx="1703388" cy="381000"/>
          </a:xfrm>
          <a:prstGeom prst="rect">
            <a:avLst/>
          </a:prstGeom>
          <a:solidFill>
            <a:schemeClr val="accent5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49" name="Text Box 7"/>
          <p:cNvSpPr txBox="1">
            <a:spLocks noChangeArrowheads="1"/>
          </p:cNvSpPr>
          <p:nvPr/>
        </p:nvSpPr>
        <p:spPr bwMode="auto">
          <a:xfrm>
            <a:off x="1325563" y="4187825"/>
            <a:ext cx="1196113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Network</a:t>
            </a:r>
          </a:p>
        </p:txBody>
      </p:sp>
      <p:sp>
        <p:nvSpPr>
          <p:cNvPr id="50" name="Rectangle 8"/>
          <p:cNvSpPr>
            <a:spLocks noChangeArrowheads="1"/>
          </p:cNvSpPr>
          <p:nvPr/>
        </p:nvSpPr>
        <p:spPr bwMode="auto">
          <a:xfrm>
            <a:off x="1066800" y="4584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51" name="Text Box 9"/>
          <p:cNvSpPr txBox="1">
            <a:spLocks noChangeArrowheads="1"/>
          </p:cNvSpPr>
          <p:nvPr/>
        </p:nvSpPr>
        <p:spPr bwMode="auto">
          <a:xfrm>
            <a:off x="1331913" y="4568825"/>
            <a:ext cx="118168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Datalink</a:t>
            </a:r>
          </a:p>
        </p:txBody>
      </p:sp>
      <p:sp>
        <p:nvSpPr>
          <p:cNvPr id="52" name="Rectangle 10"/>
          <p:cNvSpPr>
            <a:spLocks noChangeArrowheads="1"/>
          </p:cNvSpPr>
          <p:nvPr/>
        </p:nvSpPr>
        <p:spPr bwMode="auto">
          <a:xfrm>
            <a:off x="1066800" y="4965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53" name="Text Box 11"/>
          <p:cNvSpPr txBox="1">
            <a:spLocks noChangeArrowheads="1"/>
          </p:cNvSpPr>
          <p:nvPr/>
        </p:nvSpPr>
        <p:spPr bwMode="auto">
          <a:xfrm>
            <a:off x="1311275" y="4949825"/>
            <a:ext cx="1224967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Physical</a:t>
            </a:r>
          </a:p>
        </p:txBody>
      </p:sp>
      <p:sp>
        <p:nvSpPr>
          <p:cNvPr id="54" name="Rectangle 12"/>
          <p:cNvSpPr>
            <a:spLocks noChangeArrowheads="1"/>
          </p:cNvSpPr>
          <p:nvPr/>
        </p:nvSpPr>
        <p:spPr bwMode="auto">
          <a:xfrm>
            <a:off x="6477000" y="3822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solidFill>
                <a:schemeClr val="bg1"/>
              </a:solidFill>
              <a:ea typeface="Arial" charset="0"/>
              <a:cs typeface="Arial" charset="0"/>
            </a:endParaRPr>
          </a:p>
        </p:txBody>
      </p:sp>
      <p:sp>
        <p:nvSpPr>
          <p:cNvPr id="55" name="Text Box 13"/>
          <p:cNvSpPr txBox="1">
            <a:spLocks noChangeArrowheads="1"/>
          </p:cNvSpPr>
          <p:nvPr/>
        </p:nvSpPr>
        <p:spPr bwMode="auto">
          <a:xfrm>
            <a:off x="6643688" y="3806825"/>
            <a:ext cx="136795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Transport</a:t>
            </a:r>
          </a:p>
        </p:txBody>
      </p:sp>
      <p:sp>
        <p:nvSpPr>
          <p:cNvPr id="56" name="Rectangle 14"/>
          <p:cNvSpPr>
            <a:spLocks noChangeArrowheads="1"/>
          </p:cNvSpPr>
          <p:nvPr/>
        </p:nvSpPr>
        <p:spPr bwMode="auto">
          <a:xfrm>
            <a:off x="6477000" y="4203700"/>
            <a:ext cx="1703388" cy="381000"/>
          </a:xfrm>
          <a:prstGeom prst="rect">
            <a:avLst/>
          </a:prstGeom>
          <a:solidFill>
            <a:schemeClr val="accent5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57" name="Text Box 15"/>
          <p:cNvSpPr txBox="1">
            <a:spLocks noChangeArrowheads="1"/>
          </p:cNvSpPr>
          <p:nvPr/>
        </p:nvSpPr>
        <p:spPr bwMode="auto">
          <a:xfrm>
            <a:off x="6735763" y="4187825"/>
            <a:ext cx="1196113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Network</a:t>
            </a:r>
          </a:p>
        </p:txBody>
      </p:sp>
      <p:sp>
        <p:nvSpPr>
          <p:cNvPr id="58" name="Rectangle 16"/>
          <p:cNvSpPr>
            <a:spLocks noChangeArrowheads="1"/>
          </p:cNvSpPr>
          <p:nvPr/>
        </p:nvSpPr>
        <p:spPr bwMode="auto">
          <a:xfrm>
            <a:off x="6477000" y="4584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59" name="Text Box 17"/>
          <p:cNvSpPr txBox="1">
            <a:spLocks noChangeArrowheads="1"/>
          </p:cNvSpPr>
          <p:nvPr/>
        </p:nvSpPr>
        <p:spPr bwMode="auto">
          <a:xfrm>
            <a:off x="6742113" y="4568825"/>
            <a:ext cx="118168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Datalink</a:t>
            </a:r>
          </a:p>
        </p:txBody>
      </p:sp>
      <p:sp>
        <p:nvSpPr>
          <p:cNvPr id="60" name="Rectangle 18"/>
          <p:cNvSpPr>
            <a:spLocks noChangeArrowheads="1"/>
          </p:cNvSpPr>
          <p:nvPr/>
        </p:nvSpPr>
        <p:spPr bwMode="auto">
          <a:xfrm>
            <a:off x="6477000" y="4965700"/>
            <a:ext cx="1703388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61" name="Text Box 19"/>
          <p:cNvSpPr txBox="1">
            <a:spLocks noChangeArrowheads="1"/>
          </p:cNvSpPr>
          <p:nvPr/>
        </p:nvSpPr>
        <p:spPr bwMode="auto">
          <a:xfrm>
            <a:off x="6721475" y="4949825"/>
            <a:ext cx="1224967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Physical</a:t>
            </a:r>
          </a:p>
        </p:txBody>
      </p:sp>
      <p:sp>
        <p:nvSpPr>
          <p:cNvPr id="62" name="Rectangle 20"/>
          <p:cNvSpPr>
            <a:spLocks noChangeArrowheads="1"/>
          </p:cNvSpPr>
          <p:nvPr/>
        </p:nvSpPr>
        <p:spPr bwMode="auto">
          <a:xfrm>
            <a:off x="3706813" y="4203700"/>
            <a:ext cx="1703387" cy="381000"/>
          </a:xfrm>
          <a:prstGeom prst="rect">
            <a:avLst/>
          </a:prstGeom>
          <a:solidFill>
            <a:schemeClr val="accent5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63" name="Text Box 21"/>
          <p:cNvSpPr txBox="1">
            <a:spLocks noChangeArrowheads="1"/>
          </p:cNvSpPr>
          <p:nvPr/>
        </p:nvSpPr>
        <p:spPr bwMode="auto">
          <a:xfrm>
            <a:off x="3965575" y="4187825"/>
            <a:ext cx="1196113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Network</a:t>
            </a:r>
          </a:p>
        </p:txBody>
      </p:sp>
      <p:sp>
        <p:nvSpPr>
          <p:cNvPr id="64" name="Rectangle 22"/>
          <p:cNvSpPr>
            <a:spLocks noChangeArrowheads="1"/>
          </p:cNvSpPr>
          <p:nvPr/>
        </p:nvSpPr>
        <p:spPr bwMode="auto">
          <a:xfrm>
            <a:off x="3706813" y="4584700"/>
            <a:ext cx="1703387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65" name="Text Box 23"/>
          <p:cNvSpPr txBox="1">
            <a:spLocks noChangeArrowheads="1"/>
          </p:cNvSpPr>
          <p:nvPr/>
        </p:nvSpPr>
        <p:spPr bwMode="auto">
          <a:xfrm>
            <a:off x="3971925" y="4568825"/>
            <a:ext cx="1181685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Datalink</a:t>
            </a:r>
          </a:p>
        </p:txBody>
      </p:sp>
      <p:sp>
        <p:nvSpPr>
          <p:cNvPr id="66" name="Rectangle 24"/>
          <p:cNvSpPr>
            <a:spLocks noChangeArrowheads="1"/>
          </p:cNvSpPr>
          <p:nvPr/>
        </p:nvSpPr>
        <p:spPr bwMode="auto">
          <a:xfrm>
            <a:off x="3706813" y="4965700"/>
            <a:ext cx="1703387" cy="381000"/>
          </a:xfrm>
          <a:prstGeom prst="rect">
            <a:avLst/>
          </a:prstGeom>
          <a:solidFill>
            <a:schemeClr val="accent3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1425" tIns="45713" rIns="91425" bIns="45713" anchor="ctr"/>
          <a:lstStyle/>
          <a:p>
            <a:endParaRPr lang="en-US">
              <a:ea typeface="Arial" charset="0"/>
              <a:cs typeface="Arial" charset="0"/>
            </a:endParaRPr>
          </a:p>
        </p:txBody>
      </p:sp>
      <p:sp>
        <p:nvSpPr>
          <p:cNvPr id="67" name="Text Box 25"/>
          <p:cNvSpPr txBox="1">
            <a:spLocks noChangeArrowheads="1"/>
          </p:cNvSpPr>
          <p:nvPr/>
        </p:nvSpPr>
        <p:spPr bwMode="auto">
          <a:xfrm>
            <a:off x="3951288" y="4949825"/>
            <a:ext cx="1224967" cy="4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6" tIns="45709" rIns="91416" bIns="4570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>
                <a:latin typeface="Arial" charset="0"/>
                <a:ea typeface="Arial" charset="0"/>
                <a:cs typeface="Arial" charset="0"/>
              </a:rPr>
              <a:t>Physical</a:t>
            </a:r>
          </a:p>
        </p:txBody>
      </p:sp>
      <p:cxnSp>
        <p:nvCxnSpPr>
          <p:cNvPr id="68" name="AutoShape 26"/>
          <p:cNvCxnSpPr>
            <a:cxnSpLocks noChangeShapeType="1"/>
          </p:cNvCxnSpPr>
          <p:nvPr/>
        </p:nvCxnSpPr>
        <p:spPr bwMode="auto">
          <a:xfrm>
            <a:off x="2782888" y="5156200"/>
            <a:ext cx="911225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69" name="AutoShape 27"/>
          <p:cNvCxnSpPr>
            <a:cxnSpLocks noChangeShapeType="1"/>
          </p:cNvCxnSpPr>
          <p:nvPr/>
        </p:nvCxnSpPr>
        <p:spPr bwMode="auto">
          <a:xfrm>
            <a:off x="2782888" y="4775200"/>
            <a:ext cx="911225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0" name="AutoShape 28"/>
          <p:cNvCxnSpPr>
            <a:cxnSpLocks noChangeShapeType="1"/>
          </p:cNvCxnSpPr>
          <p:nvPr/>
        </p:nvCxnSpPr>
        <p:spPr bwMode="auto">
          <a:xfrm>
            <a:off x="2782888" y="4394200"/>
            <a:ext cx="911225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1" name="AutoShape 29"/>
          <p:cNvCxnSpPr>
            <a:cxnSpLocks noChangeShapeType="1"/>
          </p:cNvCxnSpPr>
          <p:nvPr/>
        </p:nvCxnSpPr>
        <p:spPr bwMode="auto">
          <a:xfrm>
            <a:off x="5422900" y="5156200"/>
            <a:ext cx="10414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2" name="AutoShape 30"/>
          <p:cNvCxnSpPr>
            <a:cxnSpLocks noChangeShapeType="1"/>
          </p:cNvCxnSpPr>
          <p:nvPr/>
        </p:nvCxnSpPr>
        <p:spPr bwMode="auto">
          <a:xfrm>
            <a:off x="5422900" y="4775200"/>
            <a:ext cx="10414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3" name="AutoShape 31"/>
          <p:cNvCxnSpPr>
            <a:cxnSpLocks noChangeShapeType="1"/>
          </p:cNvCxnSpPr>
          <p:nvPr/>
        </p:nvCxnSpPr>
        <p:spPr bwMode="auto">
          <a:xfrm>
            <a:off x="5422900" y="4394200"/>
            <a:ext cx="10414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4" name="AutoShape 32"/>
          <p:cNvCxnSpPr>
            <a:cxnSpLocks noChangeShapeType="1"/>
          </p:cNvCxnSpPr>
          <p:nvPr/>
        </p:nvCxnSpPr>
        <p:spPr bwMode="auto">
          <a:xfrm>
            <a:off x="2782888" y="4013200"/>
            <a:ext cx="3681412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prstDash val="sysDot"/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grpSp>
        <p:nvGrpSpPr>
          <p:cNvPr id="75" name="Group 33"/>
          <p:cNvGrpSpPr>
            <a:grpSpLocks/>
          </p:cNvGrpSpPr>
          <p:nvPr/>
        </p:nvGrpSpPr>
        <p:grpSpPr bwMode="auto">
          <a:xfrm>
            <a:off x="1066800" y="3441700"/>
            <a:ext cx="7113588" cy="400050"/>
            <a:chOff x="647" y="2280"/>
            <a:chExt cx="4481" cy="252"/>
          </a:xfrm>
        </p:grpSpPr>
        <p:sp>
          <p:nvSpPr>
            <p:cNvPr id="76" name="Rectangle 34"/>
            <p:cNvSpPr>
              <a:spLocks noChangeArrowheads="1"/>
            </p:cNvSpPr>
            <p:nvPr/>
          </p:nvSpPr>
          <p:spPr bwMode="auto">
            <a:xfrm>
              <a:off x="647" y="2280"/>
              <a:ext cx="1073" cy="240"/>
            </a:xfrm>
            <a:prstGeom prst="rect">
              <a:avLst/>
            </a:prstGeom>
            <a:solidFill>
              <a:schemeClr val="accent3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ea typeface="Arial" charset="0"/>
                <a:cs typeface="Arial" charset="0"/>
              </a:endParaRPr>
            </a:p>
          </p:txBody>
        </p:sp>
        <p:sp>
          <p:nvSpPr>
            <p:cNvPr id="77" name="Text Box 35"/>
            <p:cNvSpPr txBox="1">
              <a:spLocks noChangeArrowheads="1"/>
            </p:cNvSpPr>
            <p:nvPr/>
          </p:nvSpPr>
          <p:spPr bwMode="auto">
            <a:xfrm>
              <a:off x="695" y="2280"/>
              <a:ext cx="996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430" tIns="45716" rIns="91430" bIns="45716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l"/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Application</a:t>
              </a:r>
            </a:p>
          </p:txBody>
        </p:sp>
        <p:sp>
          <p:nvSpPr>
            <p:cNvPr id="78" name="Rectangle 36"/>
            <p:cNvSpPr>
              <a:spLocks noChangeArrowheads="1"/>
            </p:cNvSpPr>
            <p:nvPr/>
          </p:nvSpPr>
          <p:spPr bwMode="auto">
            <a:xfrm>
              <a:off x="4055" y="2280"/>
              <a:ext cx="1073" cy="240"/>
            </a:xfrm>
            <a:prstGeom prst="rect">
              <a:avLst/>
            </a:prstGeom>
            <a:solidFill>
              <a:schemeClr val="accent3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ea typeface="Arial" charset="0"/>
                <a:cs typeface="Arial" charset="0"/>
              </a:endParaRPr>
            </a:p>
          </p:txBody>
        </p:sp>
        <p:sp>
          <p:nvSpPr>
            <p:cNvPr id="79" name="Text Box 37"/>
            <p:cNvSpPr txBox="1">
              <a:spLocks noChangeArrowheads="1"/>
            </p:cNvSpPr>
            <p:nvPr/>
          </p:nvSpPr>
          <p:spPr bwMode="auto">
            <a:xfrm>
              <a:off x="4076" y="2280"/>
              <a:ext cx="996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430" tIns="45716" rIns="91430" bIns="45716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l"/>
              <a:r>
                <a:rPr lang="en-US">
                  <a:latin typeface="Arial" charset="0"/>
                  <a:ea typeface="Arial" charset="0"/>
                  <a:cs typeface="Arial" charset="0"/>
                </a:rPr>
                <a:t>Application</a:t>
              </a:r>
            </a:p>
          </p:txBody>
        </p:sp>
        <p:cxnSp>
          <p:nvCxnSpPr>
            <p:cNvPr id="80" name="AutoShape 38"/>
            <p:cNvCxnSpPr>
              <a:cxnSpLocks noChangeShapeType="1"/>
            </p:cNvCxnSpPr>
            <p:nvPr/>
          </p:nvCxnSpPr>
          <p:spPr bwMode="auto">
            <a:xfrm>
              <a:off x="1720" y="2400"/>
              <a:ext cx="2356" cy="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prstDash val="sysDot"/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81" name="Text Box 39"/>
          <p:cNvSpPr txBox="1">
            <a:spLocks noChangeArrowheads="1"/>
          </p:cNvSpPr>
          <p:nvPr/>
        </p:nvSpPr>
        <p:spPr bwMode="auto">
          <a:xfrm>
            <a:off x="817399" y="5499100"/>
            <a:ext cx="2200603" cy="52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29" tIns="44373" rIns="90329" bIns="44373">
            <a:spAutoFit/>
          </a:bodyPr>
          <a:lstStyle>
            <a:lvl1pPr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800" dirty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rPr>
              <a:t>End system</a:t>
            </a:r>
          </a:p>
        </p:txBody>
      </p:sp>
      <p:sp>
        <p:nvSpPr>
          <p:cNvPr id="82" name="Text Box 40"/>
          <p:cNvSpPr txBox="1">
            <a:spLocks noChangeArrowheads="1"/>
          </p:cNvSpPr>
          <p:nvPr/>
        </p:nvSpPr>
        <p:spPr bwMode="auto">
          <a:xfrm>
            <a:off x="6229187" y="5499100"/>
            <a:ext cx="2200603" cy="52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29" tIns="44373" rIns="90329" bIns="44373">
            <a:spAutoFit/>
          </a:bodyPr>
          <a:lstStyle>
            <a:lvl1pPr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8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rPr>
              <a:t>End system</a:t>
            </a:r>
          </a:p>
        </p:txBody>
      </p:sp>
      <p:sp>
        <p:nvSpPr>
          <p:cNvPr id="83" name="Text Box 41"/>
          <p:cNvSpPr txBox="1">
            <a:spLocks noChangeArrowheads="1"/>
          </p:cNvSpPr>
          <p:nvPr/>
        </p:nvSpPr>
        <p:spPr bwMode="auto">
          <a:xfrm>
            <a:off x="3887818" y="5499100"/>
            <a:ext cx="1339790" cy="52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29" tIns="44373" rIns="90329" bIns="44373">
            <a:spAutoFit/>
          </a:bodyPr>
          <a:lstStyle>
            <a:lvl1pPr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defTabSz="91281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defTabSz="91281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8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rPr>
              <a:t>Switch</a:t>
            </a:r>
          </a:p>
        </p:txBody>
      </p:sp>
      <p:sp>
        <p:nvSpPr>
          <p:cNvPr id="84" name="Freeform 42"/>
          <p:cNvSpPr>
            <a:spLocks/>
          </p:cNvSpPr>
          <p:nvPr/>
        </p:nvSpPr>
        <p:spPr bwMode="auto">
          <a:xfrm>
            <a:off x="2667000" y="3457612"/>
            <a:ext cx="3866424" cy="1723988"/>
          </a:xfrm>
          <a:custGeom>
            <a:avLst/>
            <a:gdLst>
              <a:gd name="T0" fmla="*/ 0 w 2352"/>
              <a:gd name="T1" fmla="*/ 0 h 1968"/>
              <a:gd name="T2" fmla="*/ 0 w 2352"/>
              <a:gd name="T3" fmla="*/ 2147483647 h 1968"/>
              <a:gd name="T4" fmla="*/ 2147483647 w 2352"/>
              <a:gd name="T5" fmla="*/ 2147483647 h 1968"/>
              <a:gd name="T6" fmla="*/ 2147483647 w 2352"/>
              <a:gd name="T7" fmla="*/ 2147483647 h 1968"/>
              <a:gd name="T8" fmla="*/ 2147483647 w 2352"/>
              <a:gd name="T9" fmla="*/ 2147483647 h 1968"/>
              <a:gd name="T10" fmla="*/ 2147483647 w 2352"/>
              <a:gd name="T11" fmla="*/ 2147483647 h 1968"/>
              <a:gd name="T12" fmla="*/ 2147483647 w 2352"/>
              <a:gd name="T13" fmla="*/ 2147483647 h 1968"/>
              <a:gd name="T14" fmla="*/ 2147483647 w 2352"/>
              <a:gd name="T15" fmla="*/ 2147483647 h 1968"/>
              <a:gd name="T16" fmla="*/ 2147483647 w 2352"/>
              <a:gd name="T17" fmla="*/ 2147483647 h 1968"/>
              <a:gd name="T18" fmla="*/ 2147483647 w 2352"/>
              <a:gd name="T19" fmla="*/ 0 h 1968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352"/>
              <a:gd name="T31" fmla="*/ 0 h 1968"/>
              <a:gd name="T32" fmla="*/ 2352 w 2352"/>
              <a:gd name="T33" fmla="*/ 1968 h 1968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352" h="1968">
                <a:moveTo>
                  <a:pt x="0" y="0"/>
                </a:moveTo>
                <a:lnTo>
                  <a:pt x="0" y="1824"/>
                </a:lnTo>
                <a:lnTo>
                  <a:pt x="96" y="1968"/>
                </a:lnTo>
                <a:lnTo>
                  <a:pt x="864" y="1968"/>
                </a:lnTo>
                <a:lnTo>
                  <a:pt x="864" y="1200"/>
                </a:lnTo>
                <a:lnTo>
                  <a:pt x="1488" y="1200"/>
                </a:lnTo>
                <a:lnTo>
                  <a:pt x="1488" y="1968"/>
                </a:lnTo>
                <a:lnTo>
                  <a:pt x="2256" y="1968"/>
                </a:lnTo>
                <a:lnTo>
                  <a:pt x="2352" y="1824"/>
                </a:lnTo>
                <a:lnTo>
                  <a:pt x="2352" y="0"/>
                </a:lnTo>
              </a:path>
            </a:pathLst>
          </a:custGeom>
          <a:noFill/>
          <a:ln w="50800">
            <a:solidFill>
              <a:schemeClr val="accent4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0474" tIns="44444" rIns="90474" bIns="44444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Forwarding vs. routing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Forwarding: “</a:t>
            </a:r>
            <a:r>
              <a:rPr lang="en-US" dirty="0">
                <a:solidFill>
                  <a:schemeClr val="accent5"/>
                </a:solidFill>
              </a:rPr>
              <a:t>data plane</a:t>
            </a:r>
            <a:r>
              <a:rPr lang="en-US" dirty="0"/>
              <a:t>” </a:t>
            </a:r>
          </a:p>
          <a:p>
            <a:pPr lvl="1"/>
            <a:r>
              <a:rPr lang="en-US" dirty="0"/>
              <a:t>Directing one data packet</a:t>
            </a:r>
          </a:p>
          <a:p>
            <a:pPr lvl="1"/>
            <a:r>
              <a:rPr lang="en-US" dirty="0"/>
              <a:t>Each router using local routing state</a:t>
            </a:r>
          </a:p>
          <a:p>
            <a:r>
              <a:rPr lang="en-US" dirty="0"/>
              <a:t>Routing: “</a:t>
            </a:r>
            <a:r>
              <a:rPr lang="en-US" dirty="0">
                <a:solidFill>
                  <a:schemeClr val="accent5"/>
                </a:solidFill>
              </a:rPr>
              <a:t>control plane</a:t>
            </a:r>
            <a:r>
              <a:rPr lang="en-US" dirty="0"/>
              <a:t>” </a:t>
            </a:r>
          </a:p>
          <a:p>
            <a:pPr lvl="1"/>
            <a:r>
              <a:rPr lang="en-US" dirty="0"/>
              <a:t>Computing the forwarding tables that guide packets</a:t>
            </a:r>
          </a:p>
          <a:p>
            <a:pPr lvl="1"/>
            <a:r>
              <a:rPr lang="en-US" dirty="0"/>
              <a:t>Jointly computed by routers using a distributed algorithm</a:t>
            </a:r>
          </a:p>
          <a:p>
            <a:endParaRPr lang="en-US" dirty="0"/>
          </a:p>
          <a:p>
            <a:r>
              <a:rPr lang="en-US" dirty="0">
                <a:solidFill>
                  <a:schemeClr val="accent5"/>
                </a:solidFill>
              </a:rPr>
              <a:t>Very different timescales!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40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Routing: Local vs. global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Local</a:t>
            </a:r>
            <a:r>
              <a:rPr lang="en-US" dirty="0"/>
              <a:t> routing state is the forwarding table in a single router</a:t>
            </a:r>
          </a:p>
          <a:p>
            <a:pPr lvl="1"/>
            <a:r>
              <a:rPr lang="en-US" dirty="0"/>
              <a:t>By itself, the state in a single router cannot be evaluated </a:t>
            </a:r>
          </a:p>
          <a:p>
            <a:pPr lvl="1"/>
            <a:r>
              <a:rPr lang="en-US" dirty="0"/>
              <a:t>It must be evaluated in terms of the global context</a:t>
            </a:r>
          </a:p>
          <a:p>
            <a:r>
              <a:rPr lang="en-US" i="1" dirty="0"/>
              <a:t>Global</a:t>
            </a:r>
            <a:r>
              <a:rPr lang="en-US" dirty="0"/>
              <a:t> state refers to the collection of forwarding tables in each of the routers</a:t>
            </a:r>
          </a:p>
          <a:p>
            <a:pPr lvl="1"/>
            <a:r>
              <a:rPr lang="en-US" dirty="0"/>
              <a:t>Global state determines which paths packets take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“Valid” routing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Global state is “valid” if it produces forwarding decisions that always deliver packets to their destinations</a:t>
            </a:r>
          </a:p>
          <a:p>
            <a:r>
              <a:rPr lang="en-US" dirty="0"/>
              <a:t>Goal of routing protocols: compute valid state</a:t>
            </a:r>
          </a:p>
          <a:p>
            <a:pPr lvl="1"/>
            <a:r>
              <a:rPr lang="en-US" dirty="0"/>
              <a:t>How can we tell if routing state if valid?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|2.8|29.8"/>
</p:tagLst>
</file>

<file path=ppt/theme/theme1.xml><?xml version="1.0" encoding="utf-8"?>
<a:theme xmlns:a="http://schemas.openxmlformats.org/drawingml/2006/main" name="Office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3594</TotalTime>
  <Words>2809</Words>
  <Application>Microsoft Macintosh PowerPoint</Application>
  <PresentationFormat>On-screen Show (4:3)</PresentationFormat>
  <Paragraphs>609</Paragraphs>
  <Slides>52</Slides>
  <Notes>27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Arial</vt:lpstr>
      <vt:lpstr>Calibri</vt:lpstr>
      <vt:lpstr>Calibri Light</vt:lpstr>
      <vt:lpstr>Courier New</vt:lpstr>
      <vt:lpstr>Helvetica</vt:lpstr>
      <vt:lpstr>Monotype Sorts</vt:lpstr>
      <vt:lpstr>Times New Roman</vt:lpstr>
      <vt:lpstr>Wingdings</vt:lpstr>
      <vt:lpstr>Office Theme</vt:lpstr>
      <vt:lpstr>Clip</vt:lpstr>
      <vt:lpstr>EN.601.414/614 Computer Networks  Final Review</vt:lpstr>
      <vt:lpstr>Final Exam</vt:lpstr>
      <vt:lpstr>This review</vt:lpstr>
      <vt:lpstr>The networking stack</vt:lpstr>
      <vt:lpstr>Topics</vt:lpstr>
      <vt:lpstr>Network layer</vt:lpstr>
      <vt:lpstr>Forwarding vs. routing</vt:lpstr>
      <vt:lpstr>Routing: Local vs. global view</vt:lpstr>
      <vt:lpstr>“Valid” routing state</vt:lpstr>
      <vt:lpstr>Necessary and sufficient condition</vt:lpstr>
      <vt:lpstr>Least-cost routes</vt:lpstr>
      <vt:lpstr>Intra-domain routing</vt:lpstr>
      <vt:lpstr>Similarities between LS and DV routing</vt:lpstr>
      <vt:lpstr>Comparison of LS and DV routing</vt:lpstr>
      <vt:lpstr>Addressing is key to scalable inter-domain routing</vt:lpstr>
      <vt:lpstr>Classful addressing</vt:lpstr>
      <vt:lpstr>CIDR: Classless inter-domain routing</vt:lpstr>
      <vt:lpstr>Administrative structure shapes Inter-domain routing</vt:lpstr>
      <vt:lpstr> Topology &amp; policy shaped by inter-AS business relationship</vt:lpstr>
      <vt:lpstr>Business relationships</vt:lpstr>
      <vt:lpstr>Routing follows the money!</vt:lpstr>
      <vt:lpstr>Valley-Free Routing</vt:lpstr>
      <vt:lpstr>Example Question</vt:lpstr>
      <vt:lpstr>BGP inspired by Distance-Vector with four differences</vt:lpstr>
      <vt:lpstr>Policy dictates how routes are “selected” and “exported”</vt:lpstr>
      <vt:lpstr>eBGP, iBGP, and IGP</vt:lpstr>
      <vt:lpstr>eBGP, iBGP, and IGP together</vt:lpstr>
      <vt:lpstr>Topics</vt:lpstr>
      <vt:lpstr>Data link layer</vt:lpstr>
      <vt:lpstr>Point-to-point vs. broadcast medium</vt:lpstr>
      <vt:lpstr>Random access MAC protocols</vt:lpstr>
      <vt:lpstr>CSMA (Carrier Sense Multiple Access)</vt:lpstr>
      <vt:lpstr>CSMA/CD (Collision Detection)</vt:lpstr>
      <vt:lpstr>Why switched Ethernet?</vt:lpstr>
      <vt:lpstr>Ethernet switches are “self learning”</vt:lpstr>
      <vt:lpstr>ARP and DHCP</vt:lpstr>
      <vt:lpstr>Key ideas in both ARP and DHCP</vt:lpstr>
      <vt:lpstr>ARP: Address Resolution Protocol</vt:lpstr>
      <vt:lpstr>What if the destination is remote?</vt:lpstr>
      <vt:lpstr>Example Question</vt:lpstr>
      <vt:lpstr>Topics</vt:lpstr>
      <vt:lpstr>Domain Specific Processors</vt:lpstr>
      <vt:lpstr>PISA: Protocol Independent Switch Architecture</vt:lpstr>
      <vt:lpstr>Summary of Programamable Networks</vt:lpstr>
      <vt:lpstr>Wireless link characteristics</vt:lpstr>
      <vt:lpstr>Wireless network characteristics</vt:lpstr>
      <vt:lpstr>Hidden terminal problem</vt:lpstr>
      <vt:lpstr>CSMA/CA</vt:lpstr>
      <vt:lpstr>General goals for communication security: CIA</vt:lpstr>
      <vt:lpstr>Computer networks is a fast growing area</vt:lpstr>
      <vt:lpstr>Summary</vt:lpstr>
      <vt:lpstr>Thanks!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 Jin</dc:creator>
  <cp:lastModifiedBy>Xin Jin</cp:lastModifiedBy>
  <cp:revision>611</cp:revision>
  <cp:lastPrinted>2019-05-02T01:44:45Z</cp:lastPrinted>
  <dcterms:created xsi:type="dcterms:W3CDTF">2017-09-02T14:15:58Z</dcterms:created>
  <dcterms:modified xsi:type="dcterms:W3CDTF">2020-12-05T04:59:05Z</dcterms:modified>
</cp:coreProperties>
</file>

<file path=docProps/thumbnail.jpeg>
</file>